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7" r:id="rId3"/>
    <p:sldId id="272" r:id="rId4"/>
    <p:sldId id="288" r:id="rId5"/>
    <p:sldId id="289" r:id="rId6"/>
    <p:sldId id="290" r:id="rId7"/>
    <p:sldId id="291" r:id="rId8"/>
    <p:sldId id="292" r:id="rId9"/>
    <p:sldId id="293" r:id="rId10"/>
    <p:sldId id="294" r:id="rId11"/>
    <p:sldId id="295" r:id="rId12"/>
    <p:sldId id="266" r:id="rId13"/>
    <p:sldId id="267" r:id="rId14"/>
    <p:sldId id="270" r:id="rId15"/>
    <p:sldId id="284" r:id="rId16"/>
    <p:sldId id="285" r:id="rId17"/>
    <p:sldId id="286" r:id="rId18"/>
    <p:sldId id="269" r:id="rId19"/>
    <p:sldId id="279" r:id="rId20"/>
    <p:sldId id="280" r:id="rId21"/>
    <p:sldId id="281" r:id="rId22"/>
    <p:sldId id="282" r:id="rId23"/>
    <p:sldId id="277" r:id="rId24"/>
    <p:sldId id="273" r:id="rId25"/>
    <p:sldId id="274" r:id="rId26"/>
    <p:sldId id="275" r:id="rId27"/>
    <p:sldId id="276" r:id="rId28"/>
    <p:sldId id="283" r:id="rId29"/>
    <p:sldId id="296" r:id="rId30"/>
    <p:sldId id="297" r:id="rId31"/>
    <p:sldId id="298" r:id="rId32"/>
    <p:sldId id="278" r:id="rId33"/>
    <p:sldId id="268" r:id="rId34"/>
    <p:sldId id="271" r:id="rId35"/>
    <p:sldId id="265" r:id="rId3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E96DB-902C-B040-8E00-F61E40C60C03}" v="11" dt="2021-08-26T12:41:19.7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4"/>
    <p:restoredTop sz="88587" autoAdjust="0"/>
  </p:normalViewPr>
  <p:slideViewPr>
    <p:cSldViewPr snapToGrid="0">
      <p:cViewPr varScale="1">
        <p:scale>
          <a:sx n="52" d="100"/>
          <a:sy n="52" d="100"/>
        </p:scale>
        <p:origin x="7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e UGF Andersson" userId="2f6b646036eab2d9" providerId="LiveId" clId="{E58C6358-F239-DC47-8462-24A5706B3551}"/>
    <pc:docChg chg="custSel addSld modSld">
      <pc:chgData name="Hasse UGF Andersson" userId="2f6b646036eab2d9" providerId="LiveId" clId="{E58C6358-F239-DC47-8462-24A5706B3551}" dt="2021-08-26T18:36:25.236" v="394" actId="255"/>
      <pc:docMkLst>
        <pc:docMk/>
      </pc:docMkLst>
      <pc:sldChg chg="addSp modSp new mod">
        <pc:chgData name="Hasse UGF Andersson" userId="2f6b646036eab2d9" providerId="LiveId" clId="{E58C6358-F239-DC47-8462-24A5706B3551}" dt="2021-08-26T18:30:14.419" v="125" actId="255"/>
        <pc:sldMkLst>
          <pc:docMk/>
          <pc:sldMk cId="821595261" sldId="296"/>
        </pc:sldMkLst>
        <pc:spChg chg="mod">
          <ac:chgData name="Hasse UGF Andersson" userId="2f6b646036eab2d9" providerId="LiveId" clId="{E58C6358-F239-DC47-8462-24A5706B3551}" dt="2021-08-26T18:29:41.289" v="123" actId="20577"/>
          <ac:spMkLst>
            <pc:docMk/>
            <pc:sldMk cId="821595261" sldId="296"/>
            <ac:spMk id="2" creationId="{B51FF6B0-B184-804C-BEE2-64972D061DFF}"/>
          </ac:spMkLst>
        </pc:spChg>
        <pc:spChg chg="add mod">
          <ac:chgData name="Hasse UGF Andersson" userId="2f6b646036eab2d9" providerId="LiveId" clId="{E58C6358-F239-DC47-8462-24A5706B3551}" dt="2021-08-26T18:30:14.419" v="125" actId="255"/>
          <ac:spMkLst>
            <pc:docMk/>
            <pc:sldMk cId="821595261" sldId="296"/>
            <ac:spMk id="3" creationId="{9D16C71E-7407-0C4D-ABBE-06B4099FC82D}"/>
          </ac:spMkLst>
        </pc:spChg>
      </pc:sldChg>
      <pc:sldChg chg="addSp modSp new mod">
        <pc:chgData name="Hasse UGF Andersson" userId="2f6b646036eab2d9" providerId="LiveId" clId="{E58C6358-F239-DC47-8462-24A5706B3551}" dt="2021-08-26T18:36:25.236" v="394" actId="255"/>
        <pc:sldMkLst>
          <pc:docMk/>
          <pc:sldMk cId="1436747298" sldId="297"/>
        </pc:sldMkLst>
        <pc:spChg chg="mod">
          <ac:chgData name="Hasse UGF Andersson" userId="2f6b646036eab2d9" providerId="LiveId" clId="{E58C6358-F239-DC47-8462-24A5706B3551}" dt="2021-08-26T18:32:33.308" v="157" actId="20577"/>
          <ac:spMkLst>
            <pc:docMk/>
            <pc:sldMk cId="1436747298" sldId="297"/>
            <ac:spMk id="2" creationId="{5284F687-B392-0A4B-8E6F-3741379C7D84}"/>
          </ac:spMkLst>
        </pc:spChg>
        <pc:spChg chg="add mod">
          <ac:chgData name="Hasse UGF Andersson" userId="2f6b646036eab2d9" providerId="LiveId" clId="{E58C6358-F239-DC47-8462-24A5706B3551}" dt="2021-08-26T18:36:25.236" v="394" actId="255"/>
          <ac:spMkLst>
            <pc:docMk/>
            <pc:sldMk cId="1436747298" sldId="297"/>
            <ac:spMk id="3" creationId="{2D7A8DBB-F5F5-1146-9CA4-2A33D3E6EAB6}"/>
          </ac:spMkLst>
        </pc:spChg>
      </pc:sldChg>
      <pc:sldChg chg="addSp modSp new mod">
        <pc:chgData name="Hasse UGF Andersson" userId="2f6b646036eab2d9" providerId="LiveId" clId="{E58C6358-F239-DC47-8462-24A5706B3551}" dt="2021-08-26T18:36:04.549" v="393" actId="1036"/>
        <pc:sldMkLst>
          <pc:docMk/>
          <pc:sldMk cId="575660035" sldId="298"/>
        </pc:sldMkLst>
        <pc:spChg chg="mod">
          <ac:chgData name="Hasse UGF Andersson" userId="2f6b646036eab2d9" providerId="LiveId" clId="{E58C6358-F239-DC47-8462-24A5706B3551}" dt="2021-08-26T18:33:44.907" v="295" actId="20577"/>
          <ac:spMkLst>
            <pc:docMk/>
            <pc:sldMk cId="575660035" sldId="298"/>
            <ac:spMk id="2" creationId="{4B5EF8ED-42FF-EC4A-B5A9-24A183009CC0}"/>
          </ac:spMkLst>
        </pc:spChg>
        <pc:spChg chg="add mod">
          <ac:chgData name="Hasse UGF Andersson" userId="2f6b646036eab2d9" providerId="LiveId" clId="{E58C6358-F239-DC47-8462-24A5706B3551}" dt="2021-08-26T18:36:04.549" v="393" actId="1036"/>
          <ac:spMkLst>
            <pc:docMk/>
            <pc:sldMk cId="575660035" sldId="298"/>
            <ac:spMk id="3" creationId="{1B9D8D34-7D94-0243-B550-52D3FB450D09}"/>
          </ac:spMkLst>
        </pc:spChg>
      </pc:sldChg>
    </pc:docChg>
  </pc:docChgLst>
  <pc:docChgLst>
    <pc:chgData name="Hans Andersson" userId="2f6b646036eab2d9" providerId="LiveId" clId="{7B6E96DB-902C-B040-8E00-F61E40C60C03}"/>
    <pc:docChg chg="modSld">
      <pc:chgData name="Hans Andersson" userId="2f6b646036eab2d9" providerId="LiveId" clId="{7B6E96DB-902C-B040-8E00-F61E40C60C03}" dt="2021-08-29T15:19:31.625" v="1" actId="20577"/>
      <pc:docMkLst>
        <pc:docMk/>
      </pc:docMkLst>
      <pc:sldChg chg="modSp mod">
        <pc:chgData name="Hans Andersson" userId="2f6b646036eab2d9" providerId="LiveId" clId="{7B6E96DB-902C-B040-8E00-F61E40C60C03}" dt="2021-08-29T15:19:31.625" v="1" actId="20577"/>
        <pc:sldMkLst>
          <pc:docMk/>
          <pc:sldMk cId="2731669973" sldId="289"/>
        </pc:sldMkLst>
        <pc:spChg chg="mod">
          <ac:chgData name="Hans Andersson" userId="2f6b646036eab2d9" providerId="LiveId" clId="{7B6E96DB-902C-B040-8E00-F61E40C60C03}" dt="2021-08-29T15:19:31.625" v="1" actId="20577"/>
          <ac:spMkLst>
            <pc:docMk/>
            <pc:sldMk cId="2731669973" sldId="289"/>
            <ac:spMk id="3" creationId="{BF802F23-6874-A846-81D5-A9B1F76A5E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40D6A-1004-4524-9D24-3C535B384278}" type="datetimeFigureOut">
              <a:rPr lang="sv-SE" smtClean="0"/>
              <a:t>2021-08-29</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89DD5-DD40-4097-B240-421BF0BD98E5}" type="slidenum">
              <a:rPr lang="sv-SE" smtClean="0"/>
              <a:t>‹#›</a:t>
            </a:fld>
            <a:endParaRPr lang="sv-SE"/>
          </a:p>
        </p:txBody>
      </p:sp>
    </p:spTree>
    <p:extLst>
      <p:ext uri="{BB962C8B-B14F-4D97-AF65-F5344CB8AC3E}">
        <p14:creationId xmlns:p14="http://schemas.microsoft.com/office/powerpoint/2010/main" val="5811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689DD5-DD40-4097-B240-421BF0BD98E5}" type="slidenum">
              <a:rPr lang="sv-SE" smtClean="0"/>
              <a:t>10</a:t>
            </a:fld>
            <a:endParaRPr lang="sv-SE"/>
          </a:p>
        </p:txBody>
      </p:sp>
    </p:spTree>
    <p:extLst>
      <p:ext uri="{BB962C8B-B14F-4D97-AF65-F5344CB8AC3E}">
        <p14:creationId xmlns:p14="http://schemas.microsoft.com/office/powerpoint/2010/main" val="203409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689DD5-DD40-4097-B240-421BF0BD98E5}" type="slidenum">
              <a:rPr lang="sv-SE" smtClean="0"/>
              <a:t>15</a:t>
            </a:fld>
            <a:endParaRPr lang="sv-SE"/>
          </a:p>
        </p:txBody>
      </p:sp>
    </p:spTree>
    <p:extLst>
      <p:ext uri="{BB962C8B-B14F-4D97-AF65-F5344CB8AC3E}">
        <p14:creationId xmlns:p14="http://schemas.microsoft.com/office/powerpoint/2010/main" val="299769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689DD5-DD40-4097-B240-421BF0BD98E5}" type="slidenum">
              <a:rPr lang="sv-SE" smtClean="0"/>
              <a:t>27</a:t>
            </a:fld>
            <a:endParaRPr lang="sv-SE"/>
          </a:p>
        </p:txBody>
      </p:sp>
    </p:spTree>
    <p:extLst>
      <p:ext uri="{BB962C8B-B14F-4D97-AF65-F5344CB8AC3E}">
        <p14:creationId xmlns:p14="http://schemas.microsoft.com/office/powerpoint/2010/main" val="26692112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671594"/>
            <a:ext cx="12192000" cy="1186405"/>
          </a:xfrm>
          <a:prstGeom prst="rect">
            <a:avLst/>
          </a:prstGeom>
          <a:solidFill>
            <a:schemeClr val="tx2"/>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userDrawn="1"/>
        </p:nvSpPr>
        <p:spPr>
          <a:xfrm>
            <a:off x="0" y="0"/>
            <a:ext cx="12192000" cy="1134319"/>
          </a:xfrm>
          <a:prstGeom prst="rect">
            <a:avLst/>
          </a:prstGeom>
          <a:solidFill>
            <a:schemeClr val="tx2"/>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524000" y="1122363"/>
            <a:ext cx="9144000" cy="2387600"/>
          </a:xfrm>
          <a:noFill/>
        </p:spPr>
        <p:txBody>
          <a:bodyPr anchor="b"/>
          <a:lstStyle>
            <a:lvl1pPr algn="ctr">
              <a:defRPr sz="6000">
                <a:solidFill>
                  <a:schemeClr val="accent1"/>
                </a:solidFill>
              </a:defRPr>
            </a:lvl1pPr>
          </a:lstStyle>
          <a:p>
            <a:endParaRPr lang="sv-SE" dirty="0"/>
          </a:p>
        </p:txBody>
      </p:sp>
      <p:sp>
        <p:nvSpPr>
          <p:cNvPr id="3" name="Subtitle 2"/>
          <p:cNvSpPr>
            <a:spLocks noGrp="1"/>
          </p:cNvSpPr>
          <p:nvPr>
            <p:ph type="subTitle" idx="1"/>
          </p:nvPr>
        </p:nvSpPr>
        <p:spPr>
          <a:xfrm>
            <a:off x="1524000" y="3602038"/>
            <a:ext cx="9144000" cy="1655762"/>
          </a:xfrm>
          <a:noFill/>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dirty="0"/>
          </a:p>
        </p:txBody>
      </p:sp>
      <p:pic>
        <p:nvPicPr>
          <p:cNvPr id="11" name="Picture 10">
            <a:extLst>
              <a:ext uri="{FF2B5EF4-FFF2-40B4-BE49-F238E27FC236}">
                <a16:creationId xmlns:a16="http://schemas.microsoft.com/office/drawing/2014/main" id="{D3E9E89A-3114-4649-A434-77A83D9F4A8D}"/>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63338" y="27991"/>
            <a:ext cx="1073428" cy="1052846"/>
          </a:xfrm>
          <a:prstGeom prst="rect">
            <a:avLst/>
          </a:prstGeom>
        </p:spPr>
      </p:pic>
    </p:spTree>
    <p:extLst>
      <p:ext uri="{BB962C8B-B14F-4D97-AF65-F5344CB8AC3E}">
        <p14:creationId xmlns:p14="http://schemas.microsoft.com/office/powerpoint/2010/main" val="102948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1">
                    <a:lumMod val="75000"/>
                  </a:schemeClr>
                </a:solidFill>
              </a:defRPr>
            </a:lvl1pPr>
          </a:lstStyle>
          <a:p>
            <a:r>
              <a:rPr lang="en-US"/>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userDrawn="1"/>
        </p:nvSpPr>
        <p:spPr>
          <a:xfrm>
            <a:off x="0" y="6131172"/>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6">
            <a:extLst>
              <a:ext uri="{FF2B5EF4-FFF2-40B4-BE49-F238E27FC236}">
                <a16:creationId xmlns:a16="http://schemas.microsoft.com/office/drawing/2014/main" id="{58073A30-CAFB-4A38-AE1E-5CC511F8B16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351313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64421"/>
          </a:xfrm>
        </p:spPr>
        <p:txBody>
          <a:bodyPr/>
          <a:lstStyle>
            <a:lvl1pPr>
              <a:defRPr>
                <a:solidFill>
                  <a:schemeClr val="accent1">
                    <a:lumMod val="75000"/>
                  </a:schemeClr>
                </a:solidFill>
              </a:defRPr>
            </a:lvl1pPr>
          </a:lstStyle>
          <a:p>
            <a:r>
              <a:rPr lang="en-US"/>
              <a:t>Click to edit Master title style</a:t>
            </a:r>
            <a:endParaRPr lang="sv-SE"/>
          </a:p>
        </p:txBody>
      </p:sp>
      <p:sp>
        <p:nvSpPr>
          <p:cNvPr id="3" name="Vertical Text Placeholder 2"/>
          <p:cNvSpPr>
            <a:spLocks noGrp="1"/>
          </p:cNvSpPr>
          <p:nvPr>
            <p:ph type="body" orient="vert" idx="1"/>
          </p:nvPr>
        </p:nvSpPr>
        <p:spPr>
          <a:xfrm>
            <a:off x="838200" y="1825625"/>
            <a:ext cx="10515600" cy="4150632"/>
          </a:xfrm>
        </p:spPr>
        <p:txBody>
          <a:bodyPr vert="eaVert"/>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6"/>
          <p:cNvSpPr/>
          <p:nvPr userDrawn="1"/>
        </p:nvSpPr>
        <p:spPr>
          <a:xfrm>
            <a:off x="0" y="6131172"/>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icture 5">
            <a:extLst>
              <a:ext uri="{FF2B5EF4-FFF2-40B4-BE49-F238E27FC236}">
                <a16:creationId xmlns:a16="http://schemas.microsoft.com/office/drawing/2014/main" id="{1BABEBA6-F697-44D9-AEF3-376720A903E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408042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611132"/>
          </a:xfrm>
        </p:spPr>
        <p:txBody>
          <a:bodyPr vert="eaVert"/>
          <a:lstStyle>
            <a:lvl1pPr>
              <a:defRPr>
                <a:solidFill>
                  <a:schemeClr val="accent1">
                    <a:lumMod val="75000"/>
                  </a:schemeClr>
                </a:solidFill>
              </a:defRPr>
            </a:lvl1pPr>
          </a:lstStyle>
          <a:p>
            <a:r>
              <a:rPr lang="en-US"/>
              <a:t>Click to edit Master title style</a:t>
            </a:r>
            <a:endParaRPr lang="sv-SE"/>
          </a:p>
        </p:txBody>
      </p:sp>
      <p:sp>
        <p:nvSpPr>
          <p:cNvPr id="3" name="Vertical Text Placeholder 2"/>
          <p:cNvSpPr>
            <a:spLocks noGrp="1"/>
          </p:cNvSpPr>
          <p:nvPr>
            <p:ph type="body" orient="vert" idx="1"/>
          </p:nvPr>
        </p:nvSpPr>
        <p:spPr>
          <a:xfrm>
            <a:off x="838200" y="365125"/>
            <a:ext cx="7734300" cy="5611132"/>
          </a:xfrm>
        </p:spPr>
        <p:txBody>
          <a:bodyPr vert="eaVert"/>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6"/>
          <p:cNvSpPr/>
          <p:nvPr userDrawn="1"/>
        </p:nvSpPr>
        <p:spPr>
          <a:xfrm>
            <a:off x="0" y="6131172"/>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icture 5">
            <a:extLst>
              <a:ext uri="{FF2B5EF4-FFF2-40B4-BE49-F238E27FC236}">
                <a16:creationId xmlns:a16="http://schemas.microsoft.com/office/drawing/2014/main" id="{FB83A65C-BA1A-4725-A01D-7431780C433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337570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91505"/>
            <a:ext cx="10515600" cy="845359"/>
          </a:xfrm>
        </p:spPr>
        <p:txBody>
          <a:bodyPr/>
          <a:lstStyle>
            <a:lvl1pPr algn="ctr">
              <a:defRPr>
                <a:solidFill>
                  <a:schemeClr val="accent1">
                    <a:lumMod val="75000"/>
                  </a:schemeClr>
                </a:solidFill>
              </a:defRPr>
            </a:lvl1pPr>
          </a:lstStyle>
          <a:p>
            <a:r>
              <a:rPr lang="en-US" dirty="0"/>
              <a:t>Click to edit Master title style</a:t>
            </a:r>
            <a:endParaRPr lang="sv-SE" dirty="0"/>
          </a:p>
        </p:txBody>
      </p:sp>
      <p:sp>
        <p:nvSpPr>
          <p:cNvPr id="3" name="Content Placeholder 2"/>
          <p:cNvSpPr>
            <a:spLocks noGrp="1"/>
          </p:cNvSpPr>
          <p:nvPr>
            <p:ph idx="1"/>
          </p:nvPr>
        </p:nvSpPr>
        <p:spPr>
          <a:xfrm>
            <a:off x="838200" y="1159330"/>
            <a:ext cx="10515600" cy="4825092"/>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Rectangle 6"/>
          <p:cNvSpPr/>
          <p:nvPr userDrawn="1"/>
        </p:nvSpPr>
        <p:spPr>
          <a:xfrm>
            <a:off x="0" y="6123008"/>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Picture 5">
            <a:extLst>
              <a:ext uri="{FF2B5EF4-FFF2-40B4-BE49-F238E27FC236}">
                <a16:creationId xmlns:a16="http://schemas.microsoft.com/office/drawing/2014/main" id="{87806D2B-856D-418F-B9CA-7D444B0B3E8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227204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91505"/>
            <a:ext cx="10515600" cy="845359"/>
          </a:xfrm>
        </p:spPr>
        <p:txBody>
          <a:bodyPr/>
          <a:lstStyle>
            <a:lvl1pPr algn="ctr">
              <a:defRPr>
                <a:solidFill>
                  <a:schemeClr val="accent1">
                    <a:lumMod val="75000"/>
                  </a:schemeClr>
                </a:solidFill>
              </a:defRPr>
            </a:lvl1pPr>
          </a:lstStyle>
          <a:p>
            <a:r>
              <a:rPr lang="en-US"/>
              <a:t>Click to edit Master title style</a:t>
            </a:r>
            <a:endParaRPr lang="sv-SE"/>
          </a:p>
        </p:txBody>
      </p:sp>
      <p:sp>
        <p:nvSpPr>
          <p:cNvPr id="3" name="Content Placeholder 2"/>
          <p:cNvSpPr>
            <a:spLocks noGrp="1"/>
          </p:cNvSpPr>
          <p:nvPr>
            <p:ph idx="1"/>
          </p:nvPr>
        </p:nvSpPr>
        <p:spPr>
          <a:xfrm>
            <a:off x="838200" y="1763486"/>
            <a:ext cx="10515600" cy="4220936"/>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6"/>
          <p:cNvSpPr/>
          <p:nvPr userDrawn="1"/>
        </p:nvSpPr>
        <p:spPr>
          <a:xfrm>
            <a:off x="0" y="6123008"/>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 Placeholder 2"/>
          <p:cNvSpPr>
            <a:spLocks noGrp="1"/>
          </p:cNvSpPr>
          <p:nvPr>
            <p:ph type="body" idx="10"/>
          </p:nvPr>
        </p:nvSpPr>
        <p:spPr>
          <a:xfrm>
            <a:off x="839788" y="1117826"/>
            <a:ext cx="5157787" cy="555853"/>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a:extLst>
              <a:ext uri="{FF2B5EF4-FFF2-40B4-BE49-F238E27FC236}">
                <a16:creationId xmlns:a16="http://schemas.microsoft.com/office/drawing/2014/main" id="{E969C927-FBF2-4E76-AF60-522F6C33F20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324899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5521" y="1170896"/>
            <a:ext cx="10515600" cy="2852737"/>
          </a:xfrm>
        </p:spPr>
        <p:txBody>
          <a:bodyPr anchor="b"/>
          <a:lstStyle>
            <a:lvl1pPr>
              <a:defRPr sz="6000">
                <a:solidFill>
                  <a:schemeClr val="accent1">
                    <a:lumMod val="75000"/>
                  </a:schemeClr>
                </a:solidFill>
              </a:defRPr>
            </a:lvl1pPr>
          </a:lstStyle>
          <a:p>
            <a:r>
              <a:rPr lang="en-US"/>
              <a:t>Click to edit Master title style</a:t>
            </a:r>
            <a:endParaRPr lang="sv-SE"/>
          </a:p>
        </p:txBody>
      </p:sp>
      <p:sp>
        <p:nvSpPr>
          <p:cNvPr id="3" name="Text Placeholder 2"/>
          <p:cNvSpPr>
            <a:spLocks noGrp="1"/>
          </p:cNvSpPr>
          <p:nvPr>
            <p:ph type="body" idx="1"/>
          </p:nvPr>
        </p:nvSpPr>
        <p:spPr>
          <a:xfrm>
            <a:off x="831850" y="4418013"/>
            <a:ext cx="10515600" cy="1500187"/>
          </a:xfrm>
        </p:spPr>
        <p:txBody>
          <a:bodyPr/>
          <a:lstStyle>
            <a:lvl1pPr marL="0" indent="0">
              <a:buNone/>
              <a:defRPr sz="24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0" y="6131172"/>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icture 5">
            <a:extLst>
              <a:ext uri="{FF2B5EF4-FFF2-40B4-BE49-F238E27FC236}">
                <a16:creationId xmlns:a16="http://schemas.microsoft.com/office/drawing/2014/main" id="{942F359A-7A33-40A0-A789-9A2EDC2A00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37185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8356"/>
            <a:ext cx="10515600" cy="876674"/>
          </a:xfrm>
        </p:spPr>
        <p:txBody>
          <a:bodyPr/>
          <a:lstStyle>
            <a:lvl1pPr algn="ctr">
              <a:defRPr>
                <a:solidFill>
                  <a:schemeClr val="accent1">
                    <a:lumMod val="75000"/>
                  </a:schemeClr>
                </a:solidFill>
              </a:defRPr>
            </a:lvl1pPr>
          </a:lstStyle>
          <a:p>
            <a:r>
              <a:rPr lang="en-US"/>
              <a:t>Click to edit Master title style</a:t>
            </a:r>
            <a:endParaRPr lang="sv-SE"/>
          </a:p>
        </p:txBody>
      </p:sp>
      <p:sp>
        <p:nvSpPr>
          <p:cNvPr id="3" name="Content Placeholder 2"/>
          <p:cNvSpPr>
            <a:spLocks noGrp="1"/>
          </p:cNvSpPr>
          <p:nvPr>
            <p:ph sz="half" idx="1"/>
          </p:nvPr>
        </p:nvSpPr>
        <p:spPr>
          <a:xfrm>
            <a:off x="838200" y="1200150"/>
            <a:ext cx="5181600" cy="4814763"/>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6172200" y="1200150"/>
            <a:ext cx="5181600" cy="4814763"/>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ectangle 7"/>
          <p:cNvSpPr/>
          <p:nvPr userDrawn="1"/>
        </p:nvSpPr>
        <p:spPr>
          <a:xfrm>
            <a:off x="0" y="6131172"/>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6">
            <a:extLst>
              <a:ext uri="{FF2B5EF4-FFF2-40B4-BE49-F238E27FC236}">
                <a16:creationId xmlns:a16="http://schemas.microsoft.com/office/drawing/2014/main" id="{4A285841-7CE5-436E-92C3-18C1C15DF38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56781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42665"/>
            <a:ext cx="10515600" cy="884011"/>
          </a:xfrm>
        </p:spPr>
        <p:txBody>
          <a:bodyPr/>
          <a:lstStyle>
            <a:lvl1pPr algn="ctr">
              <a:defRPr>
                <a:solidFill>
                  <a:schemeClr val="accent1">
                    <a:lumMod val="75000"/>
                  </a:schemeClr>
                </a:solidFill>
              </a:defRPr>
            </a:lvl1pPr>
          </a:lstStyle>
          <a:p>
            <a:r>
              <a:rPr lang="en-US"/>
              <a:t>Click to edit Master title style</a:t>
            </a:r>
            <a:endParaRPr lang="sv-SE"/>
          </a:p>
        </p:txBody>
      </p:sp>
      <p:sp>
        <p:nvSpPr>
          <p:cNvPr id="3" name="Text Placeholder 2"/>
          <p:cNvSpPr>
            <a:spLocks noGrp="1"/>
          </p:cNvSpPr>
          <p:nvPr>
            <p:ph type="body" idx="1"/>
          </p:nvPr>
        </p:nvSpPr>
        <p:spPr>
          <a:xfrm>
            <a:off x="839788" y="1207633"/>
            <a:ext cx="5157787" cy="555853"/>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1861457"/>
            <a:ext cx="5157787" cy="4114800"/>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6172200" y="1207633"/>
            <a:ext cx="5183188" cy="555853"/>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61457"/>
            <a:ext cx="5183188" cy="4114800"/>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0" name="Rectangle 9"/>
          <p:cNvSpPr/>
          <p:nvPr userDrawn="1"/>
        </p:nvSpPr>
        <p:spPr>
          <a:xfrm>
            <a:off x="0" y="6131172"/>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8">
            <a:extLst>
              <a:ext uri="{FF2B5EF4-FFF2-40B4-BE49-F238E27FC236}">
                <a16:creationId xmlns:a16="http://schemas.microsoft.com/office/drawing/2014/main" id="{48DD39D1-28C0-4D3C-BBC9-B1E73F0A2BE3}"/>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393124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42665"/>
            <a:ext cx="10515600" cy="884011"/>
          </a:xfrm>
        </p:spPr>
        <p:txBody>
          <a:bodyPr/>
          <a:lstStyle>
            <a:lvl1pPr algn="ctr">
              <a:defRPr>
                <a:solidFill>
                  <a:schemeClr val="accent1">
                    <a:lumMod val="75000"/>
                  </a:schemeClr>
                </a:solidFill>
              </a:defRPr>
            </a:lvl1pPr>
          </a:lstStyle>
          <a:p>
            <a:r>
              <a:rPr lang="en-US"/>
              <a:t>Click to edit Master title style</a:t>
            </a:r>
            <a:endParaRPr lang="sv-SE"/>
          </a:p>
        </p:txBody>
      </p:sp>
      <p:sp>
        <p:nvSpPr>
          <p:cNvPr id="3" name="Text Placeholder 2"/>
          <p:cNvSpPr>
            <a:spLocks noGrp="1"/>
          </p:cNvSpPr>
          <p:nvPr>
            <p:ph type="body" idx="1"/>
          </p:nvPr>
        </p:nvSpPr>
        <p:spPr>
          <a:xfrm>
            <a:off x="839788" y="1207633"/>
            <a:ext cx="5157787" cy="555853"/>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1861457"/>
            <a:ext cx="5157787" cy="4114800"/>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6172200" y="1207633"/>
            <a:ext cx="5183188" cy="555853"/>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61457"/>
            <a:ext cx="5183188" cy="4114800"/>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0" name="Rectangle 9"/>
          <p:cNvSpPr/>
          <p:nvPr userDrawn="1"/>
        </p:nvSpPr>
        <p:spPr>
          <a:xfrm>
            <a:off x="0" y="6131172"/>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8" name="Text Placeholder 7"/>
          <p:cNvSpPr>
            <a:spLocks noGrp="1"/>
          </p:cNvSpPr>
          <p:nvPr>
            <p:ph type="body" sz="quarter" idx="10"/>
          </p:nvPr>
        </p:nvSpPr>
        <p:spPr>
          <a:xfrm>
            <a:off x="236085" y="6351588"/>
            <a:ext cx="5584825" cy="311150"/>
          </a:xfrm>
        </p:spPr>
        <p:txBody>
          <a:bodyPr>
            <a:noAutofit/>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endParaRPr lang="sv-SE" dirty="0"/>
          </a:p>
        </p:txBody>
      </p:sp>
      <p:pic>
        <p:nvPicPr>
          <p:cNvPr id="12" name="Picture 11">
            <a:extLst>
              <a:ext uri="{FF2B5EF4-FFF2-40B4-BE49-F238E27FC236}">
                <a16:creationId xmlns:a16="http://schemas.microsoft.com/office/drawing/2014/main" id="{455CF70C-6653-49D7-A869-190B225D7DF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201953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0036" y="169183"/>
            <a:ext cx="10515600" cy="688067"/>
          </a:xfrm>
        </p:spPr>
        <p:txBody>
          <a:bodyPr/>
          <a:lstStyle>
            <a:lvl1pPr algn="ctr">
              <a:defRPr>
                <a:solidFill>
                  <a:schemeClr val="accent1">
                    <a:lumMod val="75000"/>
                  </a:schemeClr>
                </a:solidFill>
              </a:defRPr>
            </a:lvl1pPr>
          </a:lstStyle>
          <a:p>
            <a:r>
              <a:rPr lang="en-US"/>
              <a:t>Click to edit Master title style</a:t>
            </a:r>
            <a:endParaRPr lang="sv-SE"/>
          </a:p>
        </p:txBody>
      </p:sp>
      <p:sp>
        <p:nvSpPr>
          <p:cNvPr id="6" name="Rectangle 5"/>
          <p:cNvSpPr/>
          <p:nvPr userDrawn="1"/>
        </p:nvSpPr>
        <p:spPr>
          <a:xfrm>
            <a:off x="0" y="6123008"/>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icture 4">
            <a:extLst>
              <a:ext uri="{FF2B5EF4-FFF2-40B4-BE49-F238E27FC236}">
                <a16:creationId xmlns:a16="http://schemas.microsoft.com/office/drawing/2014/main" id="{7296E0E7-1F23-49C5-8C9D-40848866FD1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163554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1">
                    <a:lumMod val="75000"/>
                  </a:schemeClr>
                </a:solidFill>
              </a:defRPr>
            </a:lvl1pPr>
          </a:lstStyle>
          <a:p>
            <a:r>
              <a:rPr lang="en-US"/>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solidFill>
                  <a:schemeClr val="accent1">
                    <a:lumMod val="75000"/>
                  </a:schemeClr>
                </a:solidFill>
              </a:defRPr>
            </a:lvl1pPr>
            <a:lvl2pPr>
              <a:defRPr sz="2800">
                <a:solidFill>
                  <a:schemeClr val="accent1">
                    <a:lumMod val="75000"/>
                  </a:schemeClr>
                </a:solidFill>
              </a:defRPr>
            </a:lvl2pPr>
            <a:lvl3pPr>
              <a:defRPr sz="2400">
                <a:solidFill>
                  <a:schemeClr val="accent1">
                    <a:lumMod val="75000"/>
                  </a:schemeClr>
                </a:solidFill>
              </a:defRPr>
            </a:lvl3pPr>
            <a:lvl4pPr>
              <a:defRPr sz="2000">
                <a:solidFill>
                  <a:schemeClr val="accent1">
                    <a:lumMod val="75000"/>
                  </a:schemeClr>
                </a:solidFill>
              </a:defRPr>
            </a:lvl4pPr>
            <a:lvl5pPr>
              <a:defRPr sz="2000">
                <a:solidFill>
                  <a:schemeClr val="accent1">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userDrawn="1"/>
        </p:nvSpPr>
        <p:spPr>
          <a:xfrm>
            <a:off x="0" y="6131172"/>
            <a:ext cx="12192000" cy="734992"/>
          </a:xfrm>
          <a:prstGeom prst="rect">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6">
            <a:extLst>
              <a:ext uri="{FF2B5EF4-FFF2-40B4-BE49-F238E27FC236}">
                <a16:creationId xmlns:a16="http://schemas.microsoft.com/office/drawing/2014/main" id="{B820DB17-615B-4371-808E-29F7D3CE389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240911" y="6162947"/>
            <a:ext cx="695322" cy="681990"/>
          </a:xfrm>
          <a:prstGeom prst="rect">
            <a:avLst/>
          </a:prstGeom>
        </p:spPr>
      </p:pic>
    </p:spTree>
    <p:extLst>
      <p:ext uri="{BB962C8B-B14F-4D97-AF65-F5344CB8AC3E}">
        <p14:creationId xmlns:p14="http://schemas.microsoft.com/office/powerpoint/2010/main" val="335262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5F1AA-F9D0-47FE-8FC2-A6B18C27F6AB}" type="datetimeFigureOut">
              <a:rPr lang="sv-SE" smtClean="0"/>
              <a:t>2021-08-29</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E08E7-4898-43E1-84D2-AD540BF0A989}" type="slidenum">
              <a:rPr lang="sv-SE" smtClean="0"/>
              <a:t>‹#›</a:t>
            </a:fld>
            <a:endParaRPr lang="sv-SE"/>
          </a:p>
        </p:txBody>
      </p:sp>
    </p:spTree>
    <p:extLst>
      <p:ext uri="{BB962C8B-B14F-4D97-AF65-F5344CB8AC3E}">
        <p14:creationId xmlns:p14="http://schemas.microsoft.com/office/powerpoint/2010/main" val="363575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61" r:id="rId7"/>
    <p:sldLayoutId id="2147483654"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upplandsgolf.se/overenskommelser/halv-greenfee-vid-forbundstavlingar/" TargetMode="External"/><Relationship Id="rId2" Type="http://schemas.openxmlformats.org/officeDocument/2006/relationships/hyperlink" Target="https://www.upplandsgolf.se/overenskommelser/fritt-spel-for-juniorer/" TargetMode="External"/><Relationship Id="rId1" Type="http://schemas.openxmlformats.org/officeDocument/2006/relationships/slideLayout" Target="../slideLayouts/slideLayout2.xml"/><Relationship Id="rId4" Type="http://schemas.openxmlformats.org/officeDocument/2006/relationships/hyperlink" Target="https://www.upplandsgolf.se/overenskommelser/ugfs-introduktionskor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upplandsgolf.se/overenskommelser/rabatterad-vardagsgreenfee/" TargetMode="External"/><Relationship Id="rId2" Type="http://schemas.openxmlformats.org/officeDocument/2006/relationships/hyperlink" Target="https://www.upplandsgolf.se/overenskommelser/introduktionskort-gk/" TargetMode="External"/><Relationship Id="rId1" Type="http://schemas.openxmlformats.org/officeDocument/2006/relationships/slideLayout" Target="../slideLayouts/slideLayout2.xml"/><Relationship Id="rId4" Type="http://schemas.openxmlformats.org/officeDocument/2006/relationships/hyperlink" Target="https://www.upplandsgolf.se/kommitteer/tavling/tavlingsutbyt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orjan.lofstrom@gmail.com" TargetMode="External"/><Relationship Id="rId2" Type="http://schemas.openxmlformats.org/officeDocument/2006/relationships/hyperlink" Target="mailto:einar@brekkan.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Upplands Golfförbund</a:t>
            </a:r>
          </a:p>
        </p:txBody>
      </p:sp>
      <p:sp>
        <p:nvSpPr>
          <p:cNvPr id="3" name="Subtitle 2"/>
          <p:cNvSpPr>
            <a:spLocks noGrp="1"/>
          </p:cNvSpPr>
          <p:nvPr>
            <p:ph type="subTitle" idx="1"/>
          </p:nvPr>
        </p:nvSpPr>
        <p:spPr/>
        <p:txBody>
          <a:bodyPr/>
          <a:lstStyle/>
          <a:p>
            <a:r>
              <a:rPr lang="sv-SE" dirty="0"/>
              <a:t>Ordförandekonferensen 2021</a:t>
            </a:r>
          </a:p>
        </p:txBody>
      </p:sp>
    </p:spTree>
    <p:extLst>
      <p:ext uri="{BB962C8B-B14F-4D97-AF65-F5344CB8AC3E}">
        <p14:creationId xmlns:p14="http://schemas.microsoft.com/office/powerpoint/2010/main" val="418196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135E40-E147-BB4D-B114-DB11522655BE}"/>
              </a:ext>
            </a:extLst>
          </p:cNvPr>
          <p:cNvSpPr>
            <a:spLocks noGrp="1"/>
          </p:cNvSpPr>
          <p:nvPr>
            <p:ph type="title"/>
          </p:nvPr>
        </p:nvSpPr>
        <p:spPr/>
        <p:txBody>
          <a:bodyPr>
            <a:normAutofit fontScale="90000"/>
          </a:bodyPr>
          <a:lstStyle/>
          <a:p>
            <a:r>
              <a:rPr lang="sv-SE" dirty="0"/>
              <a:t>Stolta samarbetspartners</a:t>
            </a:r>
          </a:p>
        </p:txBody>
      </p:sp>
      <p:pic>
        <p:nvPicPr>
          <p:cNvPr id="3" name="Bildobjekt 2">
            <a:extLst>
              <a:ext uri="{FF2B5EF4-FFF2-40B4-BE49-F238E27FC236}">
                <a16:creationId xmlns:a16="http://schemas.microsoft.com/office/drawing/2014/main" id="{0E8F007F-8FE1-1D4D-AF5F-813F3FF8A0A5}"/>
              </a:ext>
            </a:extLst>
          </p:cNvPr>
          <p:cNvPicPr>
            <a:picLocks noChangeAspect="1"/>
          </p:cNvPicPr>
          <p:nvPr/>
        </p:nvPicPr>
        <p:blipFill>
          <a:blip r:embed="rId3"/>
          <a:stretch>
            <a:fillRect/>
          </a:stretch>
        </p:blipFill>
        <p:spPr>
          <a:xfrm>
            <a:off x="4645292" y="1116069"/>
            <a:ext cx="2143125" cy="2143125"/>
          </a:xfrm>
          <a:prstGeom prst="rect">
            <a:avLst/>
          </a:prstGeom>
        </p:spPr>
      </p:pic>
      <p:pic>
        <p:nvPicPr>
          <p:cNvPr id="4" name="Bildobjekt 3">
            <a:extLst>
              <a:ext uri="{FF2B5EF4-FFF2-40B4-BE49-F238E27FC236}">
                <a16:creationId xmlns:a16="http://schemas.microsoft.com/office/drawing/2014/main" id="{E204CF23-4D3E-344B-A797-0BFCB69E0236}"/>
              </a:ext>
            </a:extLst>
          </p:cNvPr>
          <p:cNvPicPr>
            <a:picLocks noChangeAspect="1"/>
          </p:cNvPicPr>
          <p:nvPr/>
        </p:nvPicPr>
        <p:blipFill>
          <a:blip r:embed="rId4"/>
          <a:stretch>
            <a:fillRect/>
          </a:stretch>
        </p:blipFill>
        <p:spPr>
          <a:xfrm>
            <a:off x="632609" y="1845285"/>
            <a:ext cx="3167618" cy="1757449"/>
          </a:xfrm>
          <a:prstGeom prst="rect">
            <a:avLst/>
          </a:prstGeom>
        </p:spPr>
      </p:pic>
      <p:pic>
        <p:nvPicPr>
          <p:cNvPr id="5" name="Bildobjekt 4">
            <a:extLst>
              <a:ext uri="{FF2B5EF4-FFF2-40B4-BE49-F238E27FC236}">
                <a16:creationId xmlns:a16="http://schemas.microsoft.com/office/drawing/2014/main" id="{3680C9EA-800D-5445-B3BF-409B24485719}"/>
              </a:ext>
            </a:extLst>
          </p:cNvPr>
          <p:cNvPicPr>
            <a:picLocks noChangeAspect="1"/>
          </p:cNvPicPr>
          <p:nvPr/>
        </p:nvPicPr>
        <p:blipFill>
          <a:blip r:embed="rId5"/>
          <a:stretch>
            <a:fillRect/>
          </a:stretch>
        </p:blipFill>
        <p:spPr>
          <a:xfrm>
            <a:off x="8478547" y="1325619"/>
            <a:ext cx="2371725" cy="1933575"/>
          </a:xfrm>
          <a:prstGeom prst="rect">
            <a:avLst/>
          </a:prstGeom>
        </p:spPr>
      </p:pic>
      <p:pic>
        <p:nvPicPr>
          <p:cNvPr id="6" name="Bildobjekt 5">
            <a:extLst>
              <a:ext uri="{FF2B5EF4-FFF2-40B4-BE49-F238E27FC236}">
                <a16:creationId xmlns:a16="http://schemas.microsoft.com/office/drawing/2014/main" id="{7674A917-80B2-8545-BC06-6690E1D2663E}"/>
              </a:ext>
            </a:extLst>
          </p:cNvPr>
          <p:cNvPicPr>
            <a:picLocks noChangeAspect="1"/>
          </p:cNvPicPr>
          <p:nvPr/>
        </p:nvPicPr>
        <p:blipFill>
          <a:blip r:embed="rId6"/>
          <a:stretch>
            <a:fillRect/>
          </a:stretch>
        </p:blipFill>
        <p:spPr>
          <a:xfrm>
            <a:off x="1430461" y="3591721"/>
            <a:ext cx="1838325" cy="2486025"/>
          </a:xfrm>
          <a:prstGeom prst="rect">
            <a:avLst/>
          </a:prstGeom>
        </p:spPr>
      </p:pic>
      <p:pic>
        <p:nvPicPr>
          <p:cNvPr id="7" name="Bildobjekt 6">
            <a:extLst>
              <a:ext uri="{FF2B5EF4-FFF2-40B4-BE49-F238E27FC236}">
                <a16:creationId xmlns:a16="http://schemas.microsoft.com/office/drawing/2014/main" id="{2EB59C60-C249-874F-8236-F79FAAB52D1B}"/>
              </a:ext>
            </a:extLst>
          </p:cNvPr>
          <p:cNvPicPr>
            <a:picLocks noChangeAspect="1"/>
          </p:cNvPicPr>
          <p:nvPr/>
        </p:nvPicPr>
        <p:blipFill>
          <a:blip r:embed="rId7"/>
          <a:stretch>
            <a:fillRect/>
          </a:stretch>
        </p:blipFill>
        <p:spPr>
          <a:xfrm>
            <a:off x="4930626" y="4618607"/>
            <a:ext cx="3381375" cy="1352550"/>
          </a:xfrm>
          <a:prstGeom prst="rect">
            <a:avLst/>
          </a:prstGeom>
        </p:spPr>
      </p:pic>
      <p:pic>
        <p:nvPicPr>
          <p:cNvPr id="8" name="Bildobjekt 7">
            <a:extLst>
              <a:ext uri="{FF2B5EF4-FFF2-40B4-BE49-F238E27FC236}">
                <a16:creationId xmlns:a16="http://schemas.microsoft.com/office/drawing/2014/main" id="{5D3990E4-F33E-5646-9211-DD7A82DE72FB}"/>
              </a:ext>
            </a:extLst>
          </p:cNvPr>
          <p:cNvPicPr>
            <a:picLocks noChangeAspect="1"/>
          </p:cNvPicPr>
          <p:nvPr/>
        </p:nvPicPr>
        <p:blipFill>
          <a:blip r:embed="rId8"/>
          <a:stretch>
            <a:fillRect/>
          </a:stretch>
        </p:blipFill>
        <p:spPr>
          <a:xfrm>
            <a:off x="8306192" y="3593357"/>
            <a:ext cx="2753001" cy="2486025"/>
          </a:xfrm>
          <a:prstGeom prst="rect">
            <a:avLst/>
          </a:prstGeom>
        </p:spPr>
      </p:pic>
    </p:spTree>
    <p:extLst>
      <p:ext uri="{BB962C8B-B14F-4D97-AF65-F5344CB8AC3E}">
        <p14:creationId xmlns:p14="http://schemas.microsoft.com/office/powerpoint/2010/main" val="100727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gräs&#10;&#10;Automatiskt genererad beskrivning">
            <a:extLst>
              <a:ext uri="{FF2B5EF4-FFF2-40B4-BE49-F238E27FC236}">
                <a16:creationId xmlns:a16="http://schemas.microsoft.com/office/drawing/2014/main" id="{10B7718F-F9AA-3149-804F-B414C7281F2C}"/>
              </a:ext>
            </a:extLst>
          </p:cNvPr>
          <p:cNvPicPr>
            <a:picLocks noChangeAspect="1"/>
          </p:cNvPicPr>
          <p:nvPr/>
        </p:nvPicPr>
        <p:blipFill>
          <a:blip r:embed="rId2"/>
          <a:stretch>
            <a:fillRect/>
          </a:stretch>
        </p:blipFill>
        <p:spPr>
          <a:xfrm>
            <a:off x="3949497" y="191394"/>
            <a:ext cx="4219076" cy="5784112"/>
          </a:xfrm>
          <a:prstGeom prst="rect">
            <a:avLst/>
          </a:prstGeom>
        </p:spPr>
      </p:pic>
    </p:spTree>
    <p:extLst>
      <p:ext uri="{BB962C8B-B14F-4D97-AF65-F5344CB8AC3E}">
        <p14:creationId xmlns:p14="http://schemas.microsoft.com/office/powerpoint/2010/main" val="422533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67D8C5-5583-AD4B-B578-18CCC527163D}"/>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492215B9-EF42-9D48-B29D-5C7E04C33C8A}"/>
              </a:ext>
            </a:extLst>
          </p:cNvPr>
          <p:cNvSpPr>
            <a:spLocks noGrp="1"/>
          </p:cNvSpPr>
          <p:nvPr>
            <p:ph idx="1"/>
          </p:nvPr>
        </p:nvSpPr>
        <p:spPr/>
        <p:txBody>
          <a:bodyPr/>
          <a:lstStyle/>
          <a:p>
            <a:r>
              <a:rPr lang="sv-SE" dirty="0"/>
              <a:t>Inledning</a:t>
            </a:r>
          </a:p>
          <a:p>
            <a:r>
              <a:rPr lang="sv-SE" dirty="0"/>
              <a:t>Tävlingsprogram</a:t>
            </a:r>
          </a:p>
          <a:p>
            <a:r>
              <a:rPr lang="sv-SE" dirty="0"/>
              <a:t>Överenskommelser</a:t>
            </a:r>
          </a:p>
          <a:p>
            <a:r>
              <a:rPr lang="sv-SE" dirty="0"/>
              <a:t>Idrottskonsulenter</a:t>
            </a:r>
          </a:p>
          <a:p>
            <a:r>
              <a:rPr lang="sv-SE" dirty="0"/>
              <a:t>ERFA-möte Gävle 3-5sept</a:t>
            </a:r>
          </a:p>
          <a:p>
            <a:r>
              <a:rPr lang="sv-SE" dirty="0"/>
              <a:t>EL/UGF Tour</a:t>
            </a:r>
          </a:p>
          <a:p>
            <a:r>
              <a:rPr lang="sv-SE" dirty="0" err="1"/>
              <a:t>SM-Veckan</a:t>
            </a:r>
            <a:r>
              <a:rPr lang="sv-SE" dirty="0"/>
              <a:t> 2022</a:t>
            </a:r>
          </a:p>
        </p:txBody>
      </p:sp>
    </p:spTree>
    <p:extLst>
      <p:ext uri="{BB962C8B-B14F-4D97-AF65-F5344CB8AC3E}">
        <p14:creationId xmlns:p14="http://schemas.microsoft.com/office/powerpoint/2010/main" val="169604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52DB19-E688-884A-9E0C-3021FCCE0333}"/>
              </a:ext>
            </a:extLst>
          </p:cNvPr>
          <p:cNvSpPr>
            <a:spLocks noGrp="1"/>
          </p:cNvSpPr>
          <p:nvPr>
            <p:ph type="title"/>
          </p:nvPr>
        </p:nvSpPr>
        <p:spPr/>
        <p:txBody>
          <a:bodyPr/>
          <a:lstStyle/>
          <a:p>
            <a:r>
              <a:rPr lang="sv-SE" dirty="0"/>
              <a:t>Fortsatt ökning (9aug)</a:t>
            </a:r>
          </a:p>
        </p:txBody>
      </p:sp>
      <p:sp>
        <p:nvSpPr>
          <p:cNvPr id="3" name="Platshållare för innehåll 2">
            <a:extLst>
              <a:ext uri="{FF2B5EF4-FFF2-40B4-BE49-F238E27FC236}">
                <a16:creationId xmlns:a16="http://schemas.microsoft.com/office/drawing/2014/main" id="{4B6CC45B-5BCD-F84F-8DB6-3CC4E73065D8}"/>
              </a:ext>
            </a:extLst>
          </p:cNvPr>
          <p:cNvSpPr>
            <a:spLocks noGrp="1"/>
          </p:cNvSpPr>
          <p:nvPr>
            <p:ph idx="1"/>
          </p:nvPr>
        </p:nvSpPr>
        <p:spPr/>
        <p:txBody>
          <a:bodyPr/>
          <a:lstStyle/>
          <a:p>
            <a:r>
              <a:rPr lang="sv-SE" dirty="0"/>
              <a:t>510 000 medlemmar</a:t>
            </a:r>
          </a:p>
          <a:p>
            <a:pPr marL="0" indent="0">
              <a:buNone/>
            </a:pPr>
            <a:r>
              <a:rPr lang="sv-SE" dirty="0"/>
              <a:t>	+ 4 000 mot slutsiffran 2020</a:t>
            </a:r>
          </a:p>
          <a:p>
            <a:r>
              <a:rPr lang="sv-SE" dirty="0"/>
              <a:t>544 000 medlemskap</a:t>
            </a:r>
          </a:p>
          <a:p>
            <a:pPr marL="0" indent="0">
              <a:buNone/>
            </a:pPr>
            <a:r>
              <a:rPr lang="sv-SE" dirty="0"/>
              <a:t>	+ 25 000 mot samma vecka 2020</a:t>
            </a:r>
          </a:p>
          <a:p>
            <a:pPr marL="0" indent="0">
              <a:buNone/>
            </a:pPr>
            <a:r>
              <a:rPr lang="sv-SE" dirty="0"/>
              <a:t>	+2 000 mot slutsiffran 2020</a:t>
            </a:r>
          </a:p>
          <a:p>
            <a:r>
              <a:rPr lang="sv-SE" dirty="0"/>
              <a:t>62 000 Juniorer</a:t>
            </a:r>
          </a:p>
          <a:p>
            <a:pPr marL="0" indent="0">
              <a:buNone/>
            </a:pPr>
            <a:r>
              <a:rPr lang="sv-SE" dirty="0"/>
              <a:t>	+3 800 fler än slutsiffran 2020</a:t>
            </a:r>
          </a:p>
        </p:txBody>
      </p:sp>
    </p:spTree>
    <p:extLst>
      <p:ext uri="{BB962C8B-B14F-4D97-AF65-F5344CB8AC3E}">
        <p14:creationId xmlns:p14="http://schemas.microsoft.com/office/powerpoint/2010/main" val="36997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6B3A01-48C4-7B4F-A93B-856E1128DFE3}"/>
              </a:ext>
            </a:extLst>
          </p:cNvPr>
          <p:cNvSpPr>
            <a:spLocks noGrp="1"/>
          </p:cNvSpPr>
          <p:nvPr>
            <p:ph type="title"/>
          </p:nvPr>
        </p:nvSpPr>
        <p:spPr/>
        <p:txBody>
          <a:bodyPr>
            <a:normAutofit fontScale="90000"/>
          </a:bodyPr>
          <a:lstStyle/>
          <a:p>
            <a:endParaRPr lang="sv-SE"/>
          </a:p>
        </p:txBody>
      </p:sp>
      <p:pic>
        <p:nvPicPr>
          <p:cNvPr id="3" name="Bildobjekt 2">
            <a:extLst>
              <a:ext uri="{FF2B5EF4-FFF2-40B4-BE49-F238E27FC236}">
                <a16:creationId xmlns:a16="http://schemas.microsoft.com/office/drawing/2014/main" id="{943BE5C0-DC1E-B647-8113-709AFB2B8769}"/>
              </a:ext>
            </a:extLst>
          </p:cNvPr>
          <p:cNvPicPr>
            <a:picLocks noChangeAspect="1"/>
          </p:cNvPicPr>
          <p:nvPr/>
        </p:nvPicPr>
        <p:blipFill>
          <a:blip r:embed="rId2"/>
          <a:stretch>
            <a:fillRect/>
          </a:stretch>
        </p:blipFill>
        <p:spPr>
          <a:xfrm>
            <a:off x="676404" y="0"/>
            <a:ext cx="10684701" cy="6010144"/>
          </a:xfrm>
          <a:prstGeom prst="rect">
            <a:avLst/>
          </a:prstGeom>
        </p:spPr>
      </p:pic>
    </p:spTree>
    <p:extLst>
      <p:ext uri="{BB962C8B-B14F-4D97-AF65-F5344CB8AC3E}">
        <p14:creationId xmlns:p14="http://schemas.microsoft.com/office/powerpoint/2010/main" val="284380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EC486C-87E4-D040-89AB-813D7D0B8BD4}"/>
              </a:ext>
            </a:extLst>
          </p:cNvPr>
          <p:cNvSpPr>
            <a:spLocks noGrp="1"/>
          </p:cNvSpPr>
          <p:nvPr>
            <p:ph type="title"/>
          </p:nvPr>
        </p:nvSpPr>
        <p:spPr/>
        <p:txBody>
          <a:bodyPr>
            <a:normAutofit fontScale="90000"/>
          </a:bodyPr>
          <a:lstStyle/>
          <a:p>
            <a:r>
              <a:rPr lang="sv-SE" dirty="0"/>
              <a:t>Medlemsstatistik Uppland</a:t>
            </a:r>
          </a:p>
        </p:txBody>
      </p:sp>
      <p:graphicFrame>
        <p:nvGraphicFramePr>
          <p:cNvPr id="3" name="Tabell 2">
            <a:extLst>
              <a:ext uri="{FF2B5EF4-FFF2-40B4-BE49-F238E27FC236}">
                <a16:creationId xmlns:a16="http://schemas.microsoft.com/office/drawing/2014/main" id="{B25A6E18-D9E2-5343-8923-AB13E282F838}"/>
              </a:ext>
            </a:extLst>
          </p:cNvPr>
          <p:cNvGraphicFramePr>
            <a:graphicFrameLocks noGrp="1"/>
          </p:cNvGraphicFramePr>
          <p:nvPr>
            <p:extLst>
              <p:ext uri="{D42A27DB-BD31-4B8C-83A1-F6EECF244321}">
                <p14:modId xmlns:p14="http://schemas.microsoft.com/office/powerpoint/2010/main" val="995881747"/>
              </p:ext>
            </p:extLst>
          </p:nvPr>
        </p:nvGraphicFramePr>
        <p:xfrm>
          <a:off x="3795387" y="826718"/>
          <a:ext cx="4609578" cy="5248371"/>
        </p:xfrm>
        <a:graphic>
          <a:graphicData uri="http://schemas.openxmlformats.org/drawingml/2006/table">
            <a:tbl>
              <a:tblPr>
                <a:tableStyleId>{5C22544A-7EE6-4342-B048-85BDC9FD1C3A}</a:tableStyleId>
              </a:tblPr>
              <a:tblGrid>
                <a:gridCol w="2589080">
                  <a:extLst>
                    <a:ext uri="{9D8B030D-6E8A-4147-A177-3AD203B41FA5}">
                      <a16:colId xmlns:a16="http://schemas.microsoft.com/office/drawing/2014/main" val="2552255449"/>
                    </a:ext>
                  </a:extLst>
                </a:gridCol>
                <a:gridCol w="2020498">
                  <a:extLst>
                    <a:ext uri="{9D8B030D-6E8A-4147-A177-3AD203B41FA5}">
                      <a16:colId xmlns:a16="http://schemas.microsoft.com/office/drawing/2014/main" val="2276417843"/>
                    </a:ext>
                  </a:extLst>
                </a:gridCol>
              </a:tblGrid>
              <a:tr h="119228">
                <a:tc>
                  <a:txBody>
                    <a:bodyPr/>
                    <a:lstStyle/>
                    <a:p>
                      <a:pPr algn="l" fontAlgn="t"/>
                      <a:r>
                        <a:rPr lang="sv-SE" sz="600" u="none" strike="noStrike">
                          <a:effectLst/>
                        </a:rPr>
                        <a:t>Klubb</a:t>
                      </a:r>
                      <a:endParaRPr lang="sv-SE" sz="600" b="0" i="0" u="none" strike="noStrike">
                        <a:effectLst/>
                        <a:latin typeface="Arial" panose="020B0604020202020204" pitchFamily="34" charset="0"/>
                      </a:endParaRPr>
                    </a:p>
                  </a:txBody>
                  <a:tcPr marL="5815" marR="5815" marT="5815" marB="0"/>
                </a:tc>
                <a:tc>
                  <a:txBody>
                    <a:bodyPr/>
                    <a:lstStyle/>
                    <a:p>
                      <a:pPr algn="l" fontAlgn="b"/>
                      <a:endParaRPr lang="sv-SE" sz="600" b="0"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440241874"/>
                  </a:ext>
                </a:extLst>
              </a:tr>
              <a:tr h="119228">
                <a:tc>
                  <a:txBody>
                    <a:bodyPr/>
                    <a:lstStyle/>
                    <a:p>
                      <a:pPr algn="l" fontAlgn="t"/>
                      <a:r>
                        <a:rPr lang="sv-SE" sz="600" u="none" strike="noStrike">
                          <a:effectLst/>
                        </a:rPr>
                        <a:t>Arlandastad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1 298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934447880"/>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739246489"/>
                  </a:ext>
                </a:extLst>
              </a:tr>
              <a:tr h="119228">
                <a:tc>
                  <a:txBody>
                    <a:bodyPr/>
                    <a:lstStyle/>
                    <a:p>
                      <a:pPr algn="l" fontAlgn="t"/>
                      <a:r>
                        <a:rPr lang="sv-SE" sz="600" u="none" strike="noStrike">
                          <a:effectLst/>
                        </a:rPr>
                        <a:t>Burviks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534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456160182"/>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530897172"/>
                  </a:ext>
                </a:extLst>
              </a:tr>
              <a:tr h="119228">
                <a:tc>
                  <a:txBody>
                    <a:bodyPr/>
                    <a:lstStyle/>
                    <a:p>
                      <a:pPr algn="l" fontAlgn="t"/>
                      <a:r>
                        <a:rPr lang="sv-SE" sz="600" u="none" strike="noStrike">
                          <a:effectLst/>
                        </a:rPr>
                        <a:t>Enköpings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1 591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255832690"/>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524055070"/>
                  </a:ext>
                </a:extLst>
              </a:tr>
              <a:tr h="119228">
                <a:tc>
                  <a:txBody>
                    <a:bodyPr/>
                    <a:lstStyle/>
                    <a:p>
                      <a:pPr algn="l" fontAlgn="t"/>
                      <a:r>
                        <a:rPr lang="sv-SE" sz="600" u="none" strike="noStrike">
                          <a:effectLst/>
                        </a:rPr>
                        <a:t>Friiberghs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471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974512718"/>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645164291"/>
                  </a:ext>
                </a:extLst>
              </a:tr>
              <a:tr h="119228">
                <a:tc>
                  <a:txBody>
                    <a:bodyPr/>
                    <a:lstStyle/>
                    <a:p>
                      <a:pPr algn="l" fontAlgn="t"/>
                      <a:r>
                        <a:rPr lang="sv-SE" sz="600" u="none" strike="noStrike">
                          <a:effectLst/>
                        </a:rPr>
                        <a:t>GolfUppsala</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3 432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2645963463"/>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955011611"/>
                  </a:ext>
                </a:extLst>
              </a:tr>
              <a:tr h="119228">
                <a:tc>
                  <a:txBody>
                    <a:bodyPr/>
                    <a:lstStyle/>
                    <a:p>
                      <a:pPr algn="l" fontAlgn="t"/>
                      <a:r>
                        <a:rPr lang="sv-SE" sz="600" u="none" strike="noStrike">
                          <a:effectLst/>
                        </a:rPr>
                        <a:t>Grönlund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705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185772061"/>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2114304901"/>
                  </a:ext>
                </a:extLst>
              </a:tr>
              <a:tr h="119228">
                <a:tc>
                  <a:txBody>
                    <a:bodyPr/>
                    <a:lstStyle/>
                    <a:p>
                      <a:pPr algn="l" fontAlgn="t"/>
                      <a:r>
                        <a:rPr lang="sv-SE" sz="600" u="none" strike="noStrike">
                          <a:effectLst/>
                        </a:rPr>
                        <a:t>Hallstaviks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601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812956792"/>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065981278"/>
                  </a:ext>
                </a:extLst>
              </a:tr>
              <a:tr h="119228">
                <a:tc>
                  <a:txBody>
                    <a:bodyPr/>
                    <a:lstStyle/>
                    <a:p>
                      <a:pPr algn="l" fontAlgn="t"/>
                      <a:r>
                        <a:rPr lang="sv-SE" sz="600" u="none" strike="noStrike">
                          <a:effectLst/>
                        </a:rPr>
                        <a:t>Johannesberg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396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4051056854"/>
                  </a:ext>
                </a:extLst>
              </a:tr>
              <a:tr h="119228">
                <a:tc>
                  <a:txBody>
                    <a:bodyPr/>
                    <a:lstStyle/>
                    <a:p>
                      <a:pPr algn="l" fontAlgn="t"/>
                      <a:endParaRPr lang="sv-SE" sz="600" b="1" i="0" u="none" strike="noStrike">
                        <a:effectLst/>
                        <a:latin typeface="Arial" panose="020B0604020202020204" pitchFamily="34" charset="0"/>
                      </a:endParaRPr>
                    </a:p>
                  </a:txBody>
                  <a:tcPr marL="5815" marR="5815" marT="5815" marB="0"/>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038596077"/>
                  </a:ext>
                </a:extLst>
              </a:tr>
              <a:tr h="119228">
                <a:tc>
                  <a:txBody>
                    <a:bodyPr/>
                    <a:lstStyle/>
                    <a:p>
                      <a:pPr algn="l" fontAlgn="t"/>
                      <a:r>
                        <a:rPr lang="sv-SE" sz="600" u="none" strike="noStrike">
                          <a:effectLst/>
                        </a:rPr>
                        <a:t>Olandsbygdens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230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2189085497"/>
                  </a:ext>
                </a:extLst>
              </a:tr>
              <a:tr h="119228">
                <a:tc>
                  <a:txBody>
                    <a:bodyPr/>
                    <a:lstStyle/>
                    <a:p>
                      <a:pPr algn="l" fontAlgn="t"/>
                      <a:endParaRPr lang="sv-SE" sz="600" b="1" i="0" u="none" strike="noStrike">
                        <a:effectLst/>
                        <a:latin typeface="Arial" panose="020B0604020202020204" pitchFamily="34" charset="0"/>
                      </a:endParaRPr>
                    </a:p>
                  </a:txBody>
                  <a:tcPr marL="5815" marR="5815" marT="5815" marB="0"/>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618755647"/>
                  </a:ext>
                </a:extLst>
              </a:tr>
              <a:tr h="119228">
                <a:tc>
                  <a:txBody>
                    <a:bodyPr/>
                    <a:lstStyle/>
                    <a:p>
                      <a:pPr algn="l" fontAlgn="ctr"/>
                      <a:r>
                        <a:rPr lang="sv-SE" sz="600" u="none" strike="noStrike">
                          <a:effectLst/>
                        </a:rPr>
                        <a:t>Roslagens Golfklubb Norrtälje</a:t>
                      </a:r>
                      <a:endParaRPr lang="sv-SE" sz="600" b="1" i="0" u="none" strike="noStrike">
                        <a:effectLst/>
                        <a:latin typeface="Arial" panose="020B0604020202020204" pitchFamily="34" charset="0"/>
                      </a:endParaRPr>
                    </a:p>
                  </a:txBody>
                  <a:tcPr marL="5815" marR="5815" marT="5815" marB="0" anchor="ctr"/>
                </a:tc>
                <a:tc>
                  <a:txBody>
                    <a:bodyPr/>
                    <a:lstStyle/>
                    <a:p>
                      <a:pPr algn="l" fontAlgn="b"/>
                      <a:r>
                        <a:rPr lang="sv-SE" sz="600" u="none" strike="noStrike">
                          <a:effectLst/>
                        </a:rPr>
                        <a:t>                                      1 296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2438119455"/>
                  </a:ext>
                </a:extLst>
              </a:tr>
              <a:tr h="119228">
                <a:tc>
                  <a:txBody>
                    <a:bodyPr/>
                    <a:lstStyle/>
                    <a:p>
                      <a:pPr algn="l" fontAlgn="ctr"/>
                      <a:endParaRPr lang="sv-SE" sz="600" b="1" i="0" u="none" strike="noStrike">
                        <a:effectLst/>
                        <a:latin typeface="Arial" panose="020B0604020202020204" pitchFamily="34" charset="0"/>
                      </a:endParaRPr>
                    </a:p>
                  </a:txBody>
                  <a:tcPr marL="5815" marR="5815" marT="5815" marB="0" anchor="ctr"/>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920689750"/>
                  </a:ext>
                </a:extLst>
              </a:tr>
              <a:tr h="119228">
                <a:tc>
                  <a:txBody>
                    <a:bodyPr/>
                    <a:lstStyle/>
                    <a:p>
                      <a:pPr algn="l" fontAlgn="t"/>
                      <a:r>
                        <a:rPr lang="sv-SE" sz="600" u="none" strike="noStrike">
                          <a:effectLst/>
                        </a:rPr>
                        <a:t>Sigtuna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835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000684796"/>
                  </a:ext>
                </a:extLst>
              </a:tr>
              <a:tr h="119228">
                <a:tc>
                  <a:txBody>
                    <a:bodyPr/>
                    <a:lstStyle/>
                    <a:p>
                      <a:pPr algn="l" fontAlgn="t"/>
                      <a:endParaRPr lang="sv-SE" sz="600" b="1" i="0" u="none" strike="noStrike">
                        <a:effectLst/>
                        <a:latin typeface="Arial" panose="020B0604020202020204" pitchFamily="34" charset="0"/>
                      </a:endParaRPr>
                    </a:p>
                  </a:txBody>
                  <a:tcPr marL="5815" marR="5815" marT="5815" marB="0"/>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654849081"/>
                  </a:ext>
                </a:extLst>
              </a:tr>
              <a:tr h="119228">
                <a:tc>
                  <a:txBody>
                    <a:bodyPr/>
                    <a:lstStyle/>
                    <a:p>
                      <a:pPr algn="l" fontAlgn="ctr"/>
                      <a:r>
                        <a:rPr lang="sv-SE" sz="600" u="none" strike="noStrike">
                          <a:effectLst/>
                        </a:rPr>
                        <a:t>Skepptuna Golfklubb Valla</a:t>
                      </a:r>
                      <a:endParaRPr lang="sv-SE" sz="600" b="1" i="0" u="none" strike="noStrike">
                        <a:effectLst/>
                        <a:latin typeface="Arial" panose="020B0604020202020204" pitchFamily="34" charset="0"/>
                      </a:endParaRPr>
                    </a:p>
                  </a:txBody>
                  <a:tcPr marL="5815" marR="5815" marT="5815" marB="0" anchor="ctr"/>
                </a:tc>
                <a:tc>
                  <a:txBody>
                    <a:bodyPr/>
                    <a:lstStyle/>
                    <a:p>
                      <a:pPr algn="l" fontAlgn="b"/>
                      <a:r>
                        <a:rPr lang="sv-SE" sz="600" u="none" strike="noStrike">
                          <a:effectLst/>
                        </a:rPr>
                        <a:t>                                           25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066490813"/>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866540709"/>
                  </a:ext>
                </a:extLst>
              </a:tr>
              <a:tr h="119228">
                <a:tc>
                  <a:txBody>
                    <a:bodyPr/>
                    <a:lstStyle/>
                    <a:p>
                      <a:pPr algn="l" fontAlgn="t"/>
                      <a:r>
                        <a:rPr lang="sv-SE" sz="600" u="none" strike="noStrike">
                          <a:effectLst/>
                        </a:rPr>
                        <a:t>Sparren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4 322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049976928"/>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2142710058"/>
                  </a:ext>
                </a:extLst>
              </a:tr>
              <a:tr h="119228">
                <a:tc>
                  <a:txBody>
                    <a:bodyPr/>
                    <a:lstStyle/>
                    <a:p>
                      <a:pPr algn="l" fontAlgn="t"/>
                      <a:r>
                        <a:rPr lang="sv-SE" sz="600" u="none" strike="noStrike">
                          <a:effectLst/>
                        </a:rPr>
                        <a:t>Sundsta Golf Norrtälje</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952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4061467683"/>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4194362899"/>
                  </a:ext>
                </a:extLst>
              </a:tr>
              <a:tr h="119228">
                <a:tc>
                  <a:txBody>
                    <a:bodyPr/>
                    <a:lstStyle/>
                    <a:p>
                      <a:pPr algn="l" fontAlgn="t"/>
                      <a:r>
                        <a:rPr lang="sv-SE" sz="600" u="none" strike="noStrike">
                          <a:effectLst/>
                        </a:rPr>
                        <a:t>Upsala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2 281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965059395"/>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875624178"/>
                  </a:ext>
                </a:extLst>
              </a:tr>
              <a:tr h="119228">
                <a:tc>
                  <a:txBody>
                    <a:bodyPr/>
                    <a:lstStyle/>
                    <a:p>
                      <a:pPr algn="l" fontAlgn="t"/>
                      <a:r>
                        <a:rPr lang="sv-SE" sz="600" u="none" strike="noStrike">
                          <a:effectLst/>
                        </a:rPr>
                        <a:t>Vassunda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1 250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2644482295"/>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245142253"/>
                  </a:ext>
                </a:extLst>
              </a:tr>
              <a:tr h="119228">
                <a:tc>
                  <a:txBody>
                    <a:bodyPr/>
                    <a:lstStyle/>
                    <a:p>
                      <a:pPr algn="l" fontAlgn="t"/>
                      <a:r>
                        <a:rPr lang="sv-SE" sz="600" u="none" strike="noStrike">
                          <a:effectLst/>
                        </a:rPr>
                        <a:t>Wattholma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552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374223755"/>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469130700"/>
                  </a:ext>
                </a:extLst>
              </a:tr>
              <a:tr h="119228">
                <a:tc>
                  <a:txBody>
                    <a:bodyPr/>
                    <a:lstStyle/>
                    <a:p>
                      <a:pPr algn="l" fontAlgn="t"/>
                      <a:r>
                        <a:rPr lang="sv-SE" sz="600" u="none" strike="noStrike">
                          <a:effectLst/>
                        </a:rPr>
                        <a:t>Väddö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526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300978653"/>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365746231"/>
                  </a:ext>
                </a:extLst>
              </a:tr>
              <a:tr h="119228">
                <a:tc>
                  <a:txBody>
                    <a:bodyPr/>
                    <a:lstStyle/>
                    <a:p>
                      <a:pPr algn="l" fontAlgn="t"/>
                      <a:r>
                        <a:rPr lang="sv-SE" sz="600" u="none" strike="noStrike">
                          <a:effectLst/>
                        </a:rPr>
                        <a:t>Älvkarleby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956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711145714"/>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469853787"/>
                  </a:ext>
                </a:extLst>
              </a:tr>
              <a:tr h="119228">
                <a:tc>
                  <a:txBody>
                    <a:bodyPr/>
                    <a:lstStyle/>
                    <a:p>
                      <a:pPr algn="l" fontAlgn="t"/>
                      <a:r>
                        <a:rPr lang="sv-SE" sz="600" u="none" strike="noStrike">
                          <a:effectLst/>
                        </a:rPr>
                        <a:t>Örbyhus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809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2567640977"/>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320066111"/>
                  </a:ext>
                </a:extLst>
              </a:tr>
              <a:tr h="119228">
                <a:tc>
                  <a:txBody>
                    <a:bodyPr/>
                    <a:lstStyle/>
                    <a:p>
                      <a:pPr algn="l" fontAlgn="t"/>
                      <a:r>
                        <a:rPr lang="sv-SE" sz="600" u="none" strike="noStrike">
                          <a:effectLst/>
                        </a:rPr>
                        <a:t>Öregrunds Golfklubb</a:t>
                      </a:r>
                      <a:endParaRPr lang="sv-SE" sz="600" b="1" i="0" u="none" strike="noStrike">
                        <a:effectLst/>
                        <a:latin typeface="Arial" panose="020B0604020202020204" pitchFamily="34" charset="0"/>
                      </a:endParaRPr>
                    </a:p>
                  </a:txBody>
                  <a:tcPr marL="5815" marR="5815" marT="5815" marB="0"/>
                </a:tc>
                <a:tc>
                  <a:txBody>
                    <a:bodyPr/>
                    <a:lstStyle/>
                    <a:p>
                      <a:pPr algn="l" fontAlgn="b"/>
                      <a:r>
                        <a:rPr lang="sv-SE" sz="600" u="none" strike="noStrike">
                          <a:effectLst/>
                        </a:rPr>
                        <a:t>                                      1 188 </a:t>
                      </a:r>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333567271"/>
                  </a:ext>
                </a:extLst>
              </a:tr>
              <a:tr h="119228">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endParaRPr lang="sv-SE" sz="600" b="1" i="0" u="none" strike="noStrike">
                        <a:effectLst/>
                        <a:latin typeface="Arial" panose="020B0604020202020204" pitchFamily="34" charset="0"/>
                      </a:endParaRPr>
                    </a:p>
                  </a:txBody>
                  <a:tcPr marL="5815" marR="5815" marT="5815" marB="0" anchor="b"/>
                </a:tc>
                <a:extLst>
                  <a:ext uri="{0D108BD9-81ED-4DB2-BD59-A6C34878D82A}">
                    <a16:rowId xmlns:a16="http://schemas.microsoft.com/office/drawing/2014/main" val="1620228492"/>
                  </a:ext>
                </a:extLst>
              </a:tr>
              <a:tr h="121567">
                <a:tc>
                  <a:txBody>
                    <a:bodyPr/>
                    <a:lstStyle/>
                    <a:p>
                      <a:pPr algn="l" fontAlgn="b"/>
                      <a:endParaRPr lang="sv-SE" sz="600" b="0" i="0" u="none" strike="noStrike">
                        <a:effectLst/>
                        <a:latin typeface="Arial" panose="020B0604020202020204" pitchFamily="34" charset="0"/>
                      </a:endParaRPr>
                    </a:p>
                  </a:txBody>
                  <a:tcPr marL="5815" marR="5815" marT="5815" marB="0" anchor="b"/>
                </a:tc>
                <a:tc>
                  <a:txBody>
                    <a:bodyPr/>
                    <a:lstStyle/>
                    <a:p>
                      <a:pPr algn="l" fontAlgn="b"/>
                      <a:r>
                        <a:rPr lang="sv-SE" sz="600" u="none" strike="noStrike" dirty="0">
                          <a:effectLst/>
                        </a:rPr>
                        <a:t>                                    24 250 </a:t>
                      </a:r>
                      <a:endParaRPr lang="sv-SE" sz="600" b="1" i="0" u="none" strike="noStrike" dirty="0">
                        <a:effectLst/>
                        <a:latin typeface="Arial" panose="020B0604020202020204" pitchFamily="34" charset="0"/>
                      </a:endParaRPr>
                    </a:p>
                  </a:txBody>
                  <a:tcPr marL="5815" marR="5815" marT="5815" marB="0" anchor="b"/>
                </a:tc>
                <a:extLst>
                  <a:ext uri="{0D108BD9-81ED-4DB2-BD59-A6C34878D82A}">
                    <a16:rowId xmlns:a16="http://schemas.microsoft.com/office/drawing/2014/main" val="3136688994"/>
                  </a:ext>
                </a:extLst>
              </a:tr>
            </a:tbl>
          </a:graphicData>
        </a:graphic>
      </p:graphicFrame>
    </p:spTree>
    <p:extLst>
      <p:ext uri="{BB962C8B-B14F-4D97-AF65-F5344CB8AC3E}">
        <p14:creationId xmlns:p14="http://schemas.microsoft.com/office/powerpoint/2010/main" val="53011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0FEC95-8ED7-924C-AB8F-938BFBE494DA}"/>
              </a:ext>
            </a:extLst>
          </p:cNvPr>
          <p:cNvSpPr>
            <a:spLocks noGrp="1"/>
          </p:cNvSpPr>
          <p:nvPr>
            <p:ph type="title"/>
          </p:nvPr>
        </p:nvSpPr>
        <p:spPr/>
        <p:txBody>
          <a:bodyPr/>
          <a:lstStyle/>
          <a:p>
            <a:r>
              <a:rPr lang="sv-SE" dirty="0"/>
              <a:t>Medlemsstatistik</a:t>
            </a:r>
          </a:p>
        </p:txBody>
      </p:sp>
      <p:graphicFrame>
        <p:nvGraphicFramePr>
          <p:cNvPr id="5" name="Tabell 5">
            <a:extLst>
              <a:ext uri="{FF2B5EF4-FFF2-40B4-BE49-F238E27FC236}">
                <a16:creationId xmlns:a16="http://schemas.microsoft.com/office/drawing/2014/main" id="{C22BC7A1-EFD9-C945-97FD-71ACF4B8C507}"/>
              </a:ext>
            </a:extLst>
          </p:cNvPr>
          <p:cNvGraphicFramePr>
            <a:graphicFrameLocks noGrp="1"/>
          </p:cNvGraphicFramePr>
          <p:nvPr>
            <p:ph idx="1"/>
            <p:extLst>
              <p:ext uri="{D42A27DB-BD31-4B8C-83A1-F6EECF244321}">
                <p14:modId xmlns:p14="http://schemas.microsoft.com/office/powerpoint/2010/main" val="164810874"/>
              </p:ext>
            </p:extLst>
          </p:nvPr>
        </p:nvGraphicFramePr>
        <p:xfrm>
          <a:off x="838200" y="1158875"/>
          <a:ext cx="10515600" cy="48209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5782965"/>
                    </a:ext>
                  </a:extLst>
                </a:gridCol>
                <a:gridCol w="5257800">
                  <a:extLst>
                    <a:ext uri="{9D8B030D-6E8A-4147-A177-3AD203B41FA5}">
                      <a16:colId xmlns:a16="http://schemas.microsoft.com/office/drawing/2014/main" val="1276839643"/>
                    </a:ext>
                  </a:extLst>
                </a:gridCol>
              </a:tblGrid>
              <a:tr h="370840">
                <a:tc>
                  <a:txBody>
                    <a:bodyPr/>
                    <a:lstStyle/>
                    <a:p>
                      <a:r>
                        <a:rPr lang="sv-SE" dirty="0"/>
                        <a:t>Arlandastads GK</a:t>
                      </a:r>
                    </a:p>
                  </a:txBody>
                  <a:tcPr/>
                </a:tc>
                <a:tc>
                  <a:txBody>
                    <a:bodyPr/>
                    <a:lstStyle/>
                    <a:p>
                      <a:pPr algn="r"/>
                      <a:r>
                        <a:rPr lang="sv-SE" dirty="0"/>
                        <a:t>1 298</a:t>
                      </a:r>
                    </a:p>
                  </a:txBody>
                  <a:tcPr/>
                </a:tc>
                <a:extLst>
                  <a:ext uri="{0D108BD9-81ED-4DB2-BD59-A6C34878D82A}">
                    <a16:rowId xmlns:a16="http://schemas.microsoft.com/office/drawing/2014/main" val="484972036"/>
                  </a:ext>
                </a:extLst>
              </a:tr>
              <a:tr h="370840">
                <a:tc>
                  <a:txBody>
                    <a:bodyPr/>
                    <a:lstStyle/>
                    <a:p>
                      <a:r>
                        <a:rPr lang="sv-SE" dirty="0"/>
                        <a:t>Burviks GK</a:t>
                      </a:r>
                    </a:p>
                  </a:txBody>
                  <a:tcPr/>
                </a:tc>
                <a:tc>
                  <a:txBody>
                    <a:bodyPr/>
                    <a:lstStyle/>
                    <a:p>
                      <a:pPr algn="r"/>
                      <a:r>
                        <a:rPr lang="sv-SE" dirty="0"/>
                        <a:t>534</a:t>
                      </a:r>
                    </a:p>
                  </a:txBody>
                  <a:tcPr/>
                </a:tc>
                <a:extLst>
                  <a:ext uri="{0D108BD9-81ED-4DB2-BD59-A6C34878D82A}">
                    <a16:rowId xmlns:a16="http://schemas.microsoft.com/office/drawing/2014/main" val="203470776"/>
                  </a:ext>
                </a:extLst>
              </a:tr>
              <a:tr h="370840">
                <a:tc>
                  <a:txBody>
                    <a:bodyPr/>
                    <a:lstStyle/>
                    <a:p>
                      <a:r>
                        <a:rPr lang="sv-SE" dirty="0"/>
                        <a:t>Enköpings GK</a:t>
                      </a:r>
                    </a:p>
                  </a:txBody>
                  <a:tcPr/>
                </a:tc>
                <a:tc>
                  <a:txBody>
                    <a:bodyPr/>
                    <a:lstStyle/>
                    <a:p>
                      <a:pPr algn="r"/>
                      <a:r>
                        <a:rPr lang="sv-SE" dirty="0"/>
                        <a:t>1 591</a:t>
                      </a:r>
                    </a:p>
                  </a:txBody>
                  <a:tcPr/>
                </a:tc>
                <a:extLst>
                  <a:ext uri="{0D108BD9-81ED-4DB2-BD59-A6C34878D82A}">
                    <a16:rowId xmlns:a16="http://schemas.microsoft.com/office/drawing/2014/main" val="4209277717"/>
                  </a:ext>
                </a:extLst>
              </a:tr>
              <a:tr h="370840">
                <a:tc>
                  <a:txBody>
                    <a:bodyPr/>
                    <a:lstStyle/>
                    <a:p>
                      <a:r>
                        <a:rPr lang="sv-SE" dirty="0"/>
                        <a:t>Friiberghs GK</a:t>
                      </a:r>
                    </a:p>
                  </a:txBody>
                  <a:tcPr/>
                </a:tc>
                <a:tc>
                  <a:txBody>
                    <a:bodyPr/>
                    <a:lstStyle/>
                    <a:p>
                      <a:pPr algn="r"/>
                      <a:r>
                        <a:rPr lang="sv-SE" dirty="0"/>
                        <a:t>471</a:t>
                      </a:r>
                    </a:p>
                  </a:txBody>
                  <a:tcPr/>
                </a:tc>
                <a:extLst>
                  <a:ext uri="{0D108BD9-81ED-4DB2-BD59-A6C34878D82A}">
                    <a16:rowId xmlns:a16="http://schemas.microsoft.com/office/drawing/2014/main" val="4228834186"/>
                  </a:ext>
                </a:extLst>
              </a:tr>
              <a:tr h="370840">
                <a:tc>
                  <a:txBody>
                    <a:bodyPr/>
                    <a:lstStyle/>
                    <a:p>
                      <a:r>
                        <a:rPr lang="sv-SE" dirty="0" err="1"/>
                        <a:t>GolfUppsala</a:t>
                      </a:r>
                      <a:endParaRPr lang="sv-SE" dirty="0"/>
                    </a:p>
                  </a:txBody>
                  <a:tcPr/>
                </a:tc>
                <a:tc>
                  <a:txBody>
                    <a:bodyPr/>
                    <a:lstStyle/>
                    <a:p>
                      <a:pPr algn="r"/>
                      <a:r>
                        <a:rPr lang="sv-SE" dirty="0"/>
                        <a:t>3 432</a:t>
                      </a:r>
                    </a:p>
                  </a:txBody>
                  <a:tcPr/>
                </a:tc>
                <a:extLst>
                  <a:ext uri="{0D108BD9-81ED-4DB2-BD59-A6C34878D82A}">
                    <a16:rowId xmlns:a16="http://schemas.microsoft.com/office/drawing/2014/main" val="2032492303"/>
                  </a:ext>
                </a:extLst>
              </a:tr>
              <a:tr h="370840">
                <a:tc>
                  <a:txBody>
                    <a:bodyPr/>
                    <a:lstStyle/>
                    <a:p>
                      <a:r>
                        <a:rPr lang="sv-SE" dirty="0"/>
                        <a:t>Grönlunds GK</a:t>
                      </a:r>
                    </a:p>
                  </a:txBody>
                  <a:tcPr/>
                </a:tc>
                <a:tc>
                  <a:txBody>
                    <a:bodyPr/>
                    <a:lstStyle/>
                    <a:p>
                      <a:pPr algn="r"/>
                      <a:r>
                        <a:rPr lang="sv-SE" dirty="0"/>
                        <a:t>705</a:t>
                      </a:r>
                    </a:p>
                  </a:txBody>
                  <a:tcPr/>
                </a:tc>
                <a:extLst>
                  <a:ext uri="{0D108BD9-81ED-4DB2-BD59-A6C34878D82A}">
                    <a16:rowId xmlns:a16="http://schemas.microsoft.com/office/drawing/2014/main" val="2889532496"/>
                  </a:ext>
                </a:extLst>
              </a:tr>
              <a:tr h="370840">
                <a:tc>
                  <a:txBody>
                    <a:bodyPr/>
                    <a:lstStyle/>
                    <a:p>
                      <a:r>
                        <a:rPr lang="sv-SE" dirty="0"/>
                        <a:t>Hallstaviks GK</a:t>
                      </a:r>
                    </a:p>
                  </a:txBody>
                  <a:tcPr/>
                </a:tc>
                <a:tc>
                  <a:txBody>
                    <a:bodyPr/>
                    <a:lstStyle/>
                    <a:p>
                      <a:pPr algn="r"/>
                      <a:r>
                        <a:rPr lang="sv-SE" dirty="0"/>
                        <a:t>601</a:t>
                      </a:r>
                    </a:p>
                  </a:txBody>
                  <a:tcPr/>
                </a:tc>
                <a:extLst>
                  <a:ext uri="{0D108BD9-81ED-4DB2-BD59-A6C34878D82A}">
                    <a16:rowId xmlns:a16="http://schemas.microsoft.com/office/drawing/2014/main" val="67152932"/>
                  </a:ext>
                </a:extLst>
              </a:tr>
              <a:tr h="370840">
                <a:tc>
                  <a:txBody>
                    <a:bodyPr/>
                    <a:lstStyle/>
                    <a:p>
                      <a:r>
                        <a:rPr lang="sv-SE" dirty="0" err="1"/>
                        <a:t>Johannesbergs</a:t>
                      </a:r>
                      <a:r>
                        <a:rPr lang="sv-SE" dirty="0"/>
                        <a:t> GK</a:t>
                      </a:r>
                    </a:p>
                  </a:txBody>
                  <a:tcPr/>
                </a:tc>
                <a:tc>
                  <a:txBody>
                    <a:bodyPr/>
                    <a:lstStyle/>
                    <a:p>
                      <a:pPr algn="r"/>
                      <a:r>
                        <a:rPr lang="sv-SE" dirty="0"/>
                        <a:t>396</a:t>
                      </a:r>
                    </a:p>
                  </a:txBody>
                  <a:tcPr/>
                </a:tc>
                <a:extLst>
                  <a:ext uri="{0D108BD9-81ED-4DB2-BD59-A6C34878D82A}">
                    <a16:rowId xmlns:a16="http://schemas.microsoft.com/office/drawing/2014/main" val="1363300641"/>
                  </a:ext>
                </a:extLst>
              </a:tr>
              <a:tr h="370840">
                <a:tc>
                  <a:txBody>
                    <a:bodyPr/>
                    <a:lstStyle/>
                    <a:p>
                      <a:r>
                        <a:rPr lang="sv-SE" dirty="0" err="1"/>
                        <a:t>Olandsbygdens</a:t>
                      </a:r>
                      <a:r>
                        <a:rPr lang="sv-SE" dirty="0"/>
                        <a:t> GK</a:t>
                      </a:r>
                    </a:p>
                  </a:txBody>
                  <a:tcPr/>
                </a:tc>
                <a:tc>
                  <a:txBody>
                    <a:bodyPr/>
                    <a:lstStyle/>
                    <a:p>
                      <a:pPr algn="r"/>
                      <a:r>
                        <a:rPr lang="sv-SE" dirty="0"/>
                        <a:t>230</a:t>
                      </a:r>
                    </a:p>
                  </a:txBody>
                  <a:tcPr/>
                </a:tc>
                <a:extLst>
                  <a:ext uri="{0D108BD9-81ED-4DB2-BD59-A6C34878D82A}">
                    <a16:rowId xmlns:a16="http://schemas.microsoft.com/office/drawing/2014/main" val="473799190"/>
                  </a:ext>
                </a:extLst>
              </a:tr>
              <a:tr h="370840">
                <a:tc>
                  <a:txBody>
                    <a:bodyPr/>
                    <a:lstStyle/>
                    <a:p>
                      <a:r>
                        <a:rPr lang="sv-SE" dirty="0"/>
                        <a:t>Roslagens Golfklubb Norrtälje</a:t>
                      </a:r>
                    </a:p>
                  </a:txBody>
                  <a:tcPr/>
                </a:tc>
                <a:tc>
                  <a:txBody>
                    <a:bodyPr/>
                    <a:lstStyle/>
                    <a:p>
                      <a:pPr algn="r"/>
                      <a:r>
                        <a:rPr lang="sv-SE" dirty="0"/>
                        <a:t>1 296</a:t>
                      </a:r>
                    </a:p>
                  </a:txBody>
                  <a:tcPr/>
                </a:tc>
                <a:extLst>
                  <a:ext uri="{0D108BD9-81ED-4DB2-BD59-A6C34878D82A}">
                    <a16:rowId xmlns:a16="http://schemas.microsoft.com/office/drawing/2014/main" val="2347473446"/>
                  </a:ext>
                </a:extLst>
              </a:tr>
              <a:tr h="370840">
                <a:tc>
                  <a:txBody>
                    <a:bodyPr/>
                    <a:lstStyle/>
                    <a:p>
                      <a:r>
                        <a:rPr lang="sv-SE" dirty="0"/>
                        <a:t>Sigtuna GK</a:t>
                      </a:r>
                    </a:p>
                  </a:txBody>
                  <a:tcPr/>
                </a:tc>
                <a:tc>
                  <a:txBody>
                    <a:bodyPr/>
                    <a:lstStyle/>
                    <a:p>
                      <a:pPr algn="r"/>
                      <a:r>
                        <a:rPr lang="sv-SE" dirty="0"/>
                        <a:t>835</a:t>
                      </a:r>
                    </a:p>
                  </a:txBody>
                  <a:tcPr/>
                </a:tc>
                <a:extLst>
                  <a:ext uri="{0D108BD9-81ED-4DB2-BD59-A6C34878D82A}">
                    <a16:rowId xmlns:a16="http://schemas.microsoft.com/office/drawing/2014/main" val="45884422"/>
                  </a:ext>
                </a:extLst>
              </a:tr>
              <a:tr h="370840">
                <a:tc>
                  <a:txBody>
                    <a:bodyPr/>
                    <a:lstStyle/>
                    <a:p>
                      <a:r>
                        <a:rPr lang="sv-SE" dirty="0" err="1"/>
                        <a:t>Skepptuna</a:t>
                      </a:r>
                      <a:r>
                        <a:rPr lang="sv-SE" dirty="0"/>
                        <a:t> Valla</a:t>
                      </a:r>
                    </a:p>
                  </a:txBody>
                  <a:tcPr/>
                </a:tc>
                <a:tc>
                  <a:txBody>
                    <a:bodyPr/>
                    <a:lstStyle/>
                    <a:p>
                      <a:pPr algn="r"/>
                      <a:r>
                        <a:rPr lang="sv-SE" dirty="0"/>
                        <a:t>25</a:t>
                      </a:r>
                    </a:p>
                  </a:txBody>
                  <a:tcPr/>
                </a:tc>
                <a:extLst>
                  <a:ext uri="{0D108BD9-81ED-4DB2-BD59-A6C34878D82A}">
                    <a16:rowId xmlns:a16="http://schemas.microsoft.com/office/drawing/2014/main" val="3683839762"/>
                  </a:ext>
                </a:extLst>
              </a:tr>
              <a:tr h="370840">
                <a:tc>
                  <a:txBody>
                    <a:bodyPr/>
                    <a:lstStyle/>
                    <a:p>
                      <a:r>
                        <a:rPr lang="sv-SE" dirty="0"/>
                        <a:t>Sparren GK</a:t>
                      </a:r>
                    </a:p>
                  </a:txBody>
                  <a:tcPr/>
                </a:tc>
                <a:tc>
                  <a:txBody>
                    <a:bodyPr/>
                    <a:lstStyle/>
                    <a:p>
                      <a:pPr algn="r"/>
                      <a:r>
                        <a:rPr lang="sv-SE" dirty="0"/>
                        <a:t>4 322</a:t>
                      </a:r>
                    </a:p>
                  </a:txBody>
                  <a:tcPr/>
                </a:tc>
                <a:extLst>
                  <a:ext uri="{0D108BD9-81ED-4DB2-BD59-A6C34878D82A}">
                    <a16:rowId xmlns:a16="http://schemas.microsoft.com/office/drawing/2014/main" val="2655523568"/>
                  </a:ext>
                </a:extLst>
              </a:tr>
            </a:tbl>
          </a:graphicData>
        </a:graphic>
      </p:graphicFrame>
    </p:spTree>
    <p:extLst>
      <p:ext uri="{BB962C8B-B14F-4D97-AF65-F5344CB8AC3E}">
        <p14:creationId xmlns:p14="http://schemas.microsoft.com/office/powerpoint/2010/main" val="8118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A09387-C919-2043-A049-4E261FBE957A}"/>
              </a:ext>
            </a:extLst>
          </p:cNvPr>
          <p:cNvSpPr>
            <a:spLocks noGrp="1"/>
          </p:cNvSpPr>
          <p:nvPr>
            <p:ph type="title"/>
          </p:nvPr>
        </p:nvSpPr>
        <p:spPr/>
        <p:txBody>
          <a:bodyPr/>
          <a:lstStyle/>
          <a:p>
            <a:r>
              <a:rPr lang="sv-SE" dirty="0"/>
              <a:t>Medlemsstatistik</a:t>
            </a:r>
          </a:p>
        </p:txBody>
      </p:sp>
      <p:graphicFrame>
        <p:nvGraphicFramePr>
          <p:cNvPr id="4" name="Tabell 4">
            <a:extLst>
              <a:ext uri="{FF2B5EF4-FFF2-40B4-BE49-F238E27FC236}">
                <a16:creationId xmlns:a16="http://schemas.microsoft.com/office/drawing/2014/main" id="{8DC00054-2C16-9347-B398-8AEB3246BFE5}"/>
              </a:ext>
            </a:extLst>
          </p:cNvPr>
          <p:cNvGraphicFramePr>
            <a:graphicFrameLocks noGrp="1"/>
          </p:cNvGraphicFramePr>
          <p:nvPr>
            <p:ph idx="1"/>
            <p:extLst>
              <p:ext uri="{D42A27DB-BD31-4B8C-83A1-F6EECF244321}">
                <p14:modId xmlns:p14="http://schemas.microsoft.com/office/powerpoint/2010/main" val="363001639"/>
              </p:ext>
            </p:extLst>
          </p:nvPr>
        </p:nvGraphicFramePr>
        <p:xfrm>
          <a:off x="838199" y="1158874"/>
          <a:ext cx="10609614" cy="4755040"/>
        </p:xfrm>
        <a:graphic>
          <a:graphicData uri="http://schemas.openxmlformats.org/drawingml/2006/table">
            <a:tbl>
              <a:tblPr firstRow="1" bandRow="1">
                <a:tableStyleId>{5C22544A-7EE6-4342-B048-85BDC9FD1C3A}</a:tableStyleId>
              </a:tblPr>
              <a:tblGrid>
                <a:gridCol w="5304807">
                  <a:extLst>
                    <a:ext uri="{9D8B030D-6E8A-4147-A177-3AD203B41FA5}">
                      <a16:colId xmlns:a16="http://schemas.microsoft.com/office/drawing/2014/main" val="4018620628"/>
                    </a:ext>
                  </a:extLst>
                </a:gridCol>
                <a:gridCol w="5304807">
                  <a:extLst>
                    <a:ext uri="{9D8B030D-6E8A-4147-A177-3AD203B41FA5}">
                      <a16:colId xmlns:a16="http://schemas.microsoft.com/office/drawing/2014/main" val="1556133424"/>
                    </a:ext>
                  </a:extLst>
                </a:gridCol>
              </a:tblGrid>
              <a:tr h="475504">
                <a:tc>
                  <a:txBody>
                    <a:bodyPr/>
                    <a:lstStyle/>
                    <a:p>
                      <a:r>
                        <a:rPr lang="sv-SE" dirty="0" err="1"/>
                        <a:t>Sundsta</a:t>
                      </a:r>
                      <a:r>
                        <a:rPr lang="sv-SE" dirty="0"/>
                        <a:t> GK</a:t>
                      </a:r>
                    </a:p>
                  </a:txBody>
                  <a:tcPr/>
                </a:tc>
                <a:tc>
                  <a:txBody>
                    <a:bodyPr/>
                    <a:lstStyle/>
                    <a:p>
                      <a:pPr algn="r"/>
                      <a:r>
                        <a:rPr lang="sv-SE" dirty="0"/>
                        <a:t>952</a:t>
                      </a:r>
                    </a:p>
                  </a:txBody>
                  <a:tcPr/>
                </a:tc>
                <a:extLst>
                  <a:ext uri="{0D108BD9-81ED-4DB2-BD59-A6C34878D82A}">
                    <a16:rowId xmlns:a16="http://schemas.microsoft.com/office/drawing/2014/main" val="2246122207"/>
                  </a:ext>
                </a:extLst>
              </a:tr>
              <a:tr h="475504">
                <a:tc>
                  <a:txBody>
                    <a:bodyPr/>
                    <a:lstStyle/>
                    <a:p>
                      <a:r>
                        <a:rPr lang="sv-SE" dirty="0"/>
                        <a:t>Upsala GK</a:t>
                      </a:r>
                    </a:p>
                  </a:txBody>
                  <a:tcPr/>
                </a:tc>
                <a:tc>
                  <a:txBody>
                    <a:bodyPr/>
                    <a:lstStyle/>
                    <a:p>
                      <a:pPr algn="r"/>
                      <a:r>
                        <a:rPr lang="sv-SE" dirty="0"/>
                        <a:t>2 281</a:t>
                      </a:r>
                    </a:p>
                  </a:txBody>
                  <a:tcPr/>
                </a:tc>
                <a:extLst>
                  <a:ext uri="{0D108BD9-81ED-4DB2-BD59-A6C34878D82A}">
                    <a16:rowId xmlns:a16="http://schemas.microsoft.com/office/drawing/2014/main" val="344939897"/>
                  </a:ext>
                </a:extLst>
              </a:tr>
              <a:tr h="475504">
                <a:tc>
                  <a:txBody>
                    <a:bodyPr/>
                    <a:lstStyle/>
                    <a:p>
                      <a:r>
                        <a:rPr lang="sv-SE" dirty="0"/>
                        <a:t>Vassunda GK</a:t>
                      </a:r>
                    </a:p>
                  </a:txBody>
                  <a:tcPr/>
                </a:tc>
                <a:tc>
                  <a:txBody>
                    <a:bodyPr/>
                    <a:lstStyle/>
                    <a:p>
                      <a:pPr algn="r"/>
                      <a:r>
                        <a:rPr lang="sv-SE" dirty="0"/>
                        <a:t>1 250</a:t>
                      </a:r>
                    </a:p>
                  </a:txBody>
                  <a:tcPr/>
                </a:tc>
                <a:extLst>
                  <a:ext uri="{0D108BD9-81ED-4DB2-BD59-A6C34878D82A}">
                    <a16:rowId xmlns:a16="http://schemas.microsoft.com/office/drawing/2014/main" val="2860429787"/>
                  </a:ext>
                </a:extLst>
              </a:tr>
              <a:tr h="475504">
                <a:tc>
                  <a:txBody>
                    <a:bodyPr/>
                    <a:lstStyle/>
                    <a:p>
                      <a:r>
                        <a:rPr lang="sv-SE" dirty="0" err="1"/>
                        <a:t>Wattholma</a:t>
                      </a:r>
                      <a:r>
                        <a:rPr lang="sv-SE" dirty="0"/>
                        <a:t> GK</a:t>
                      </a:r>
                    </a:p>
                  </a:txBody>
                  <a:tcPr/>
                </a:tc>
                <a:tc>
                  <a:txBody>
                    <a:bodyPr/>
                    <a:lstStyle/>
                    <a:p>
                      <a:pPr algn="r"/>
                      <a:r>
                        <a:rPr lang="sv-SE" dirty="0"/>
                        <a:t>552</a:t>
                      </a:r>
                    </a:p>
                  </a:txBody>
                  <a:tcPr/>
                </a:tc>
                <a:extLst>
                  <a:ext uri="{0D108BD9-81ED-4DB2-BD59-A6C34878D82A}">
                    <a16:rowId xmlns:a16="http://schemas.microsoft.com/office/drawing/2014/main" val="808250943"/>
                  </a:ext>
                </a:extLst>
              </a:tr>
              <a:tr h="475504">
                <a:tc>
                  <a:txBody>
                    <a:bodyPr/>
                    <a:lstStyle/>
                    <a:p>
                      <a:r>
                        <a:rPr lang="sv-SE" dirty="0"/>
                        <a:t>Väddö GK</a:t>
                      </a:r>
                    </a:p>
                  </a:txBody>
                  <a:tcPr/>
                </a:tc>
                <a:tc>
                  <a:txBody>
                    <a:bodyPr/>
                    <a:lstStyle/>
                    <a:p>
                      <a:pPr algn="r"/>
                      <a:r>
                        <a:rPr lang="sv-SE" dirty="0"/>
                        <a:t>526</a:t>
                      </a:r>
                    </a:p>
                  </a:txBody>
                  <a:tcPr/>
                </a:tc>
                <a:extLst>
                  <a:ext uri="{0D108BD9-81ED-4DB2-BD59-A6C34878D82A}">
                    <a16:rowId xmlns:a16="http://schemas.microsoft.com/office/drawing/2014/main" val="2486040019"/>
                  </a:ext>
                </a:extLst>
              </a:tr>
              <a:tr h="475504">
                <a:tc>
                  <a:txBody>
                    <a:bodyPr/>
                    <a:lstStyle/>
                    <a:p>
                      <a:r>
                        <a:rPr lang="sv-SE" dirty="0"/>
                        <a:t>Älvkarleby GK</a:t>
                      </a:r>
                    </a:p>
                  </a:txBody>
                  <a:tcPr/>
                </a:tc>
                <a:tc>
                  <a:txBody>
                    <a:bodyPr/>
                    <a:lstStyle/>
                    <a:p>
                      <a:pPr algn="r"/>
                      <a:r>
                        <a:rPr lang="sv-SE" dirty="0"/>
                        <a:t>956</a:t>
                      </a:r>
                    </a:p>
                  </a:txBody>
                  <a:tcPr/>
                </a:tc>
                <a:extLst>
                  <a:ext uri="{0D108BD9-81ED-4DB2-BD59-A6C34878D82A}">
                    <a16:rowId xmlns:a16="http://schemas.microsoft.com/office/drawing/2014/main" val="1577650083"/>
                  </a:ext>
                </a:extLst>
              </a:tr>
              <a:tr h="475504">
                <a:tc>
                  <a:txBody>
                    <a:bodyPr/>
                    <a:lstStyle/>
                    <a:p>
                      <a:r>
                        <a:rPr lang="sv-SE" dirty="0"/>
                        <a:t>Örbyhus GK</a:t>
                      </a:r>
                    </a:p>
                  </a:txBody>
                  <a:tcPr/>
                </a:tc>
                <a:tc>
                  <a:txBody>
                    <a:bodyPr/>
                    <a:lstStyle/>
                    <a:p>
                      <a:pPr algn="r"/>
                      <a:r>
                        <a:rPr lang="sv-SE" dirty="0"/>
                        <a:t>809</a:t>
                      </a:r>
                    </a:p>
                  </a:txBody>
                  <a:tcPr/>
                </a:tc>
                <a:extLst>
                  <a:ext uri="{0D108BD9-81ED-4DB2-BD59-A6C34878D82A}">
                    <a16:rowId xmlns:a16="http://schemas.microsoft.com/office/drawing/2014/main" val="196280521"/>
                  </a:ext>
                </a:extLst>
              </a:tr>
              <a:tr h="475504">
                <a:tc>
                  <a:txBody>
                    <a:bodyPr/>
                    <a:lstStyle/>
                    <a:p>
                      <a:r>
                        <a:rPr lang="sv-SE" dirty="0"/>
                        <a:t>Öregrunds GK</a:t>
                      </a:r>
                    </a:p>
                  </a:txBody>
                  <a:tcPr/>
                </a:tc>
                <a:tc>
                  <a:txBody>
                    <a:bodyPr/>
                    <a:lstStyle/>
                    <a:p>
                      <a:pPr algn="r"/>
                      <a:r>
                        <a:rPr lang="sv-SE" dirty="0"/>
                        <a:t>1 188</a:t>
                      </a:r>
                    </a:p>
                  </a:txBody>
                  <a:tcPr/>
                </a:tc>
                <a:extLst>
                  <a:ext uri="{0D108BD9-81ED-4DB2-BD59-A6C34878D82A}">
                    <a16:rowId xmlns:a16="http://schemas.microsoft.com/office/drawing/2014/main" val="2153745993"/>
                  </a:ext>
                </a:extLst>
              </a:tr>
              <a:tr h="475504">
                <a:tc>
                  <a:txBody>
                    <a:bodyPr/>
                    <a:lstStyle/>
                    <a:p>
                      <a:endParaRPr lang="sv-SE" dirty="0"/>
                    </a:p>
                  </a:txBody>
                  <a:tcPr/>
                </a:tc>
                <a:tc>
                  <a:txBody>
                    <a:bodyPr/>
                    <a:lstStyle/>
                    <a:p>
                      <a:pPr algn="r"/>
                      <a:endParaRPr lang="sv-SE" dirty="0"/>
                    </a:p>
                  </a:txBody>
                  <a:tcPr/>
                </a:tc>
                <a:extLst>
                  <a:ext uri="{0D108BD9-81ED-4DB2-BD59-A6C34878D82A}">
                    <a16:rowId xmlns:a16="http://schemas.microsoft.com/office/drawing/2014/main" val="326977634"/>
                  </a:ext>
                </a:extLst>
              </a:tr>
              <a:tr h="475504">
                <a:tc>
                  <a:txBody>
                    <a:bodyPr/>
                    <a:lstStyle/>
                    <a:p>
                      <a:r>
                        <a:rPr lang="sv-SE" dirty="0"/>
                        <a:t>Totalt</a:t>
                      </a:r>
                    </a:p>
                  </a:txBody>
                  <a:tcPr/>
                </a:tc>
                <a:tc>
                  <a:txBody>
                    <a:bodyPr/>
                    <a:lstStyle/>
                    <a:p>
                      <a:pPr algn="r"/>
                      <a:r>
                        <a:rPr lang="sv-SE" dirty="0"/>
                        <a:t>24 250</a:t>
                      </a:r>
                    </a:p>
                  </a:txBody>
                  <a:tcPr/>
                </a:tc>
                <a:extLst>
                  <a:ext uri="{0D108BD9-81ED-4DB2-BD59-A6C34878D82A}">
                    <a16:rowId xmlns:a16="http://schemas.microsoft.com/office/drawing/2014/main" val="3608122872"/>
                  </a:ext>
                </a:extLst>
              </a:tr>
            </a:tbl>
          </a:graphicData>
        </a:graphic>
      </p:graphicFrame>
    </p:spTree>
    <p:extLst>
      <p:ext uri="{BB962C8B-B14F-4D97-AF65-F5344CB8AC3E}">
        <p14:creationId xmlns:p14="http://schemas.microsoft.com/office/powerpoint/2010/main" val="150218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D2330F9-237F-C644-B898-0E544C3D0E5E}"/>
              </a:ext>
            </a:extLst>
          </p:cNvPr>
          <p:cNvPicPr>
            <a:picLocks noChangeAspect="1"/>
          </p:cNvPicPr>
          <p:nvPr/>
        </p:nvPicPr>
        <p:blipFill>
          <a:blip r:embed="rId2"/>
          <a:stretch>
            <a:fillRect/>
          </a:stretch>
        </p:blipFill>
        <p:spPr>
          <a:xfrm>
            <a:off x="713982" y="0"/>
            <a:ext cx="10772384" cy="6059466"/>
          </a:xfrm>
          <a:prstGeom prst="rect">
            <a:avLst/>
          </a:prstGeom>
        </p:spPr>
      </p:pic>
    </p:spTree>
    <p:extLst>
      <p:ext uri="{BB962C8B-B14F-4D97-AF65-F5344CB8AC3E}">
        <p14:creationId xmlns:p14="http://schemas.microsoft.com/office/powerpoint/2010/main" val="2612511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45EF5B-929E-354D-B3AA-04F6FC5A0E24}"/>
              </a:ext>
            </a:extLst>
          </p:cNvPr>
          <p:cNvSpPr>
            <a:spLocks noGrp="1"/>
          </p:cNvSpPr>
          <p:nvPr>
            <p:ph type="title"/>
          </p:nvPr>
        </p:nvSpPr>
        <p:spPr/>
        <p:txBody>
          <a:bodyPr/>
          <a:lstStyle/>
          <a:p>
            <a:r>
              <a:rPr lang="sv-SE" dirty="0"/>
              <a:t>Tävlingsverksamheten</a:t>
            </a:r>
          </a:p>
        </p:txBody>
      </p:sp>
      <p:sp>
        <p:nvSpPr>
          <p:cNvPr id="3" name="Platshållare för text 2">
            <a:extLst>
              <a:ext uri="{FF2B5EF4-FFF2-40B4-BE49-F238E27FC236}">
                <a16:creationId xmlns:a16="http://schemas.microsoft.com/office/drawing/2014/main" id="{401D67E6-F25C-7748-8DB4-7C83CADE3C76}"/>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64530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98812B-27A3-764B-802B-B9F71344D772}"/>
              </a:ext>
            </a:extLst>
          </p:cNvPr>
          <p:cNvSpPr>
            <a:spLocks noGrp="1"/>
          </p:cNvSpPr>
          <p:nvPr>
            <p:ph type="title"/>
          </p:nvPr>
        </p:nvSpPr>
        <p:spPr>
          <a:xfrm>
            <a:off x="830036" y="328678"/>
            <a:ext cx="10515600" cy="688067"/>
          </a:xfrm>
        </p:spPr>
        <p:txBody>
          <a:bodyPr>
            <a:normAutofit fontScale="90000"/>
          </a:bodyPr>
          <a:lstStyle/>
          <a:p>
            <a:r>
              <a:rPr lang="sv-SE" b="1" dirty="0"/>
              <a:t>Mycket välkomna till Ordförandekonferensen     		28-29 augusti</a:t>
            </a:r>
            <a:endParaRPr lang="sv-SE" dirty="0"/>
          </a:p>
        </p:txBody>
      </p:sp>
      <p:pic>
        <p:nvPicPr>
          <p:cNvPr id="1026" name="Picture 2" descr="img Ms-Eckero solnedgang vinter">
            <a:extLst>
              <a:ext uri="{FF2B5EF4-FFF2-40B4-BE49-F238E27FC236}">
                <a16:creationId xmlns:a16="http://schemas.microsoft.com/office/drawing/2014/main" id="{05B5F145-300B-D346-8103-DAD1111CE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271" y="1600942"/>
            <a:ext cx="7821881" cy="439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648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F84BCB-FA99-D14B-B94F-BD10C1FFEF81}"/>
              </a:ext>
            </a:extLst>
          </p:cNvPr>
          <p:cNvSpPr>
            <a:spLocks noGrp="1"/>
          </p:cNvSpPr>
          <p:nvPr>
            <p:ph type="title"/>
          </p:nvPr>
        </p:nvSpPr>
        <p:spPr/>
        <p:txBody>
          <a:bodyPr/>
          <a:lstStyle/>
          <a:p>
            <a:r>
              <a:rPr lang="sv-SE" dirty="0"/>
              <a:t>Överenskommelser </a:t>
            </a:r>
          </a:p>
        </p:txBody>
      </p:sp>
      <p:sp>
        <p:nvSpPr>
          <p:cNvPr id="3" name="Platshållare för text 2">
            <a:extLst>
              <a:ext uri="{FF2B5EF4-FFF2-40B4-BE49-F238E27FC236}">
                <a16:creationId xmlns:a16="http://schemas.microsoft.com/office/drawing/2014/main" id="{9C300471-7F55-7449-95EA-2EC370FC9534}"/>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50292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976C34-468A-D245-9C5F-07178726FEB1}"/>
              </a:ext>
            </a:extLst>
          </p:cNvPr>
          <p:cNvSpPr>
            <a:spLocks noGrp="1"/>
          </p:cNvSpPr>
          <p:nvPr>
            <p:ph type="title"/>
          </p:nvPr>
        </p:nvSpPr>
        <p:spPr/>
        <p:txBody>
          <a:bodyPr/>
          <a:lstStyle/>
          <a:p>
            <a:r>
              <a:rPr lang="sv-SE" dirty="0"/>
              <a:t>Överenskommelser</a:t>
            </a:r>
          </a:p>
        </p:txBody>
      </p:sp>
      <p:sp>
        <p:nvSpPr>
          <p:cNvPr id="3" name="Platshållare för innehåll 2">
            <a:extLst>
              <a:ext uri="{FF2B5EF4-FFF2-40B4-BE49-F238E27FC236}">
                <a16:creationId xmlns:a16="http://schemas.microsoft.com/office/drawing/2014/main" id="{DB3EE4C5-0931-8F4C-A7CF-5804D1F14CBB}"/>
              </a:ext>
            </a:extLst>
          </p:cNvPr>
          <p:cNvSpPr>
            <a:spLocks noGrp="1"/>
          </p:cNvSpPr>
          <p:nvPr>
            <p:ph idx="1"/>
          </p:nvPr>
        </p:nvSpPr>
        <p:spPr>
          <a:xfrm>
            <a:off x="1123208" y="1123704"/>
            <a:ext cx="10515600" cy="4825092"/>
          </a:xfrm>
        </p:spPr>
        <p:txBody>
          <a:bodyPr>
            <a:normAutofit/>
          </a:bodyPr>
          <a:lstStyle/>
          <a:p>
            <a:pPr marL="0" indent="0">
              <a:buNone/>
            </a:pPr>
            <a:r>
              <a:rPr lang="sv-SE" dirty="0"/>
              <a:t>I distriktet finns följande överenskommelser om utbyte/</a:t>
            </a:r>
            <a:r>
              <a:rPr lang="sv-SE" dirty="0" err="1"/>
              <a:t>greenfeesamarbete</a:t>
            </a:r>
            <a:r>
              <a:rPr lang="sv-SE" dirty="0"/>
              <a:t> mellan klubbarna under 2021.</a:t>
            </a:r>
          </a:p>
          <a:p>
            <a:endParaRPr lang="sv-SE" b="1" dirty="0"/>
          </a:p>
          <a:p>
            <a:pPr marL="0" indent="0">
              <a:buNone/>
            </a:pPr>
            <a:r>
              <a:rPr lang="sv-SE" b="1" dirty="0"/>
              <a:t>Samtliga klubbar deltar i följande samarbeten</a:t>
            </a:r>
            <a:r>
              <a:rPr lang="sv-SE" dirty="0"/>
              <a:t>:</a:t>
            </a:r>
          </a:p>
          <a:p>
            <a:r>
              <a:rPr lang="sv-SE" b="1" dirty="0">
                <a:hlinkClick r:id="rId2"/>
              </a:rPr>
              <a:t>Fritt spel för juniorer</a:t>
            </a:r>
            <a:r>
              <a:rPr lang="sv-SE" dirty="0"/>
              <a:t> sommarlovet 2021 på alla </a:t>
            </a:r>
            <a:r>
              <a:rPr lang="sv-SE" dirty="0" err="1"/>
              <a:t>upplandsklubbar</a:t>
            </a:r>
            <a:br>
              <a:rPr lang="sv-SE" dirty="0"/>
            </a:br>
            <a:endParaRPr lang="sv-SE" dirty="0"/>
          </a:p>
          <a:p>
            <a:r>
              <a:rPr lang="sv-SE" dirty="0"/>
              <a:t>½ </a:t>
            </a:r>
            <a:r>
              <a:rPr lang="sv-SE" dirty="0" err="1"/>
              <a:t>greenfee</a:t>
            </a:r>
            <a:r>
              <a:rPr lang="sv-SE" dirty="0"/>
              <a:t> för arrangerande klubbs medlemmar vid</a:t>
            </a:r>
            <a:r>
              <a:rPr lang="sv-SE" b="1" dirty="0">
                <a:hlinkClick r:id="rId3"/>
              </a:rPr>
              <a:t> förbundstävlingar och av UGF utvalda tävlingar 2021</a:t>
            </a:r>
            <a:br>
              <a:rPr lang="sv-SE" dirty="0"/>
            </a:br>
            <a:endParaRPr lang="sv-SE" dirty="0"/>
          </a:p>
          <a:p>
            <a:r>
              <a:rPr lang="sv-SE" b="1" dirty="0">
                <a:hlinkClick r:id="rId4"/>
              </a:rPr>
              <a:t>Introduktionskort</a:t>
            </a:r>
            <a:r>
              <a:rPr lang="sv-SE" dirty="0"/>
              <a:t> för distriktsfunktionärer 2021 s.k. UGF-kort.</a:t>
            </a:r>
          </a:p>
          <a:p>
            <a:pPr marL="0" indent="0">
              <a:buNone/>
            </a:pPr>
            <a:endParaRPr lang="sv-SE" dirty="0"/>
          </a:p>
        </p:txBody>
      </p:sp>
    </p:spTree>
    <p:extLst>
      <p:ext uri="{BB962C8B-B14F-4D97-AF65-F5344CB8AC3E}">
        <p14:creationId xmlns:p14="http://schemas.microsoft.com/office/powerpoint/2010/main" val="755783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5311E-2970-154C-B273-3DAD7479EB7F}"/>
              </a:ext>
            </a:extLst>
          </p:cNvPr>
          <p:cNvSpPr>
            <a:spLocks noGrp="1"/>
          </p:cNvSpPr>
          <p:nvPr>
            <p:ph type="title"/>
          </p:nvPr>
        </p:nvSpPr>
        <p:spPr/>
        <p:txBody>
          <a:bodyPr/>
          <a:lstStyle/>
          <a:p>
            <a:r>
              <a:rPr lang="sv-SE" dirty="0"/>
              <a:t>Överenskommelser</a:t>
            </a:r>
          </a:p>
        </p:txBody>
      </p:sp>
      <p:sp>
        <p:nvSpPr>
          <p:cNvPr id="3" name="Platshållare för innehåll 2">
            <a:extLst>
              <a:ext uri="{FF2B5EF4-FFF2-40B4-BE49-F238E27FC236}">
                <a16:creationId xmlns:a16="http://schemas.microsoft.com/office/drawing/2014/main" id="{3E2D4E5D-26AB-7F40-94EC-FA8A14BBDF52}"/>
              </a:ext>
            </a:extLst>
          </p:cNvPr>
          <p:cNvSpPr>
            <a:spLocks noGrp="1"/>
          </p:cNvSpPr>
          <p:nvPr>
            <p:ph idx="1"/>
          </p:nvPr>
        </p:nvSpPr>
        <p:spPr/>
        <p:txBody>
          <a:bodyPr/>
          <a:lstStyle/>
          <a:p>
            <a:r>
              <a:rPr lang="sv-SE" b="1" dirty="0"/>
              <a:t>Följande samarbeten bygger på att klubben ansluter sig</a:t>
            </a:r>
            <a:endParaRPr lang="sv-SE" dirty="0"/>
          </a:p>
          <a:p>
            <a:r>
              <a:rPr lang="sv-SE" b="1" dirty="0">
                <a:hlinkClick r:id="rId2"/>
              </a:rPr>
              <a:t>Introduktionskort</a:t>
            </a:r>
            <a:r>
              <a:rPr lang="sv-SE" dirty="0">
                <a:hlinkClick r:id="rId2"/>
              </a:rPr>
              <a:t> för klubbfunktionärer 2021</a:t>
            </a:r>
            <a:r>
              <a:rPr lang="sv-SE" dirty="0"/>
              <a:t> – s.k. Klubbkort</a:t>
            </a:r>
            <a:br>
              <a:rPr lang="sv-SE" dirty="0"/>
            </a:br>
            <a:r>
              <a:rPr lang="sv-SE" dirty="0"/>
              <a:t>Resp. GK anmäler sig och registrerar sina kortinnehavare på webblänk som skickats ut. Obs skall fyllas i innan banorna öppnar eller senast den 1 april.</a:t>
            </a:r>
          </a:p>
          <a:p>
            <a:r>
              <a:rPr lang="sv-SE" b="1" dirty="0">
                <a:hlinkClick r:id="rId3"/>
              </a:rPr>
              <a:t>Rabatterad greenfee</a:t>
            </a:r>
            <a:r>
              <a:rPr lang="sv-SE" b="1" dirty="0"/>
              <a:t> </a:t>
            </a:r>
            <a:r>
              <a:rPr lang="sv-SE" dirty="0"/>
              <a:t>25 % vardagar på vissa klubbar i distriktet</a:t>
            </a:r>
            <a:br>
              <a:rPr lang="sv-SE" dirty="0"/>
            </a:br>
            <a:r>
              <a:rPr lang="sv-SE" dirty="0"/>
              <a:t>Resp. GK registrerar att man vill delta via webblänk, som skickats tills klubbarna.</a:t>
            </a:r>
          </a:p>
          <a:p>
            <a:r>
              <a:rPr lang="sv-SE" b="1" dirty="0"/>
              <a:t>Ingen </a:t>
            </a:r>
            <a:r>
              <a:rPr lang="sv-SE" b="1" dirty="0" err="1"/>
              <a:t>tävlingsgreenfee</a:t>
            </a:r>
            <a:r>
              <a:rPr lang="sv-SE" dirty="0"/>
              <a:t> vid deltagande i tävlingar inom </a:t>
            </a:r>
            <a:r>
              <a:rPr lang="sv-SE" b="1" dirty="0">
                <a:hlinkClick r:id="rId4"/>
              </a:rPr>
              <a:t>Tävlingsutbyte Uppland 2021</a:t>
            </a:r>
            <a:endParaRPr lang="sv-SE" dirty="0"/>
          </a:p>
          <a:p>
            <a:endParaRPr lang="sv-SE" dirty="0"/>
          </a:p>
        </p:txBody>
      </p:sp>
    </p:spTree>
    <p:extLst>
      <p:ext uri="{BB962C8B-B14F-4D97-AF65-F5344CB8AC3E}">
        <p14:creationId xmlns:p14="http://schemas.microsoft.com/office/powerpoint/2010/main" val="427735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F69940-A2E3-9446-A7D5-78C687361503}"/>
              </a:ext>
            </a:extLst>
          </p:cNvPr>
          <p:cNvSpPr>
            <a:spLocks noGrp="1"/>
          </p:cNvSpPr>
          <p:nvPr>
            <p:ph type="title"/>
          </p:nvPr>
        </p:nvSpPr>
        <p:spPr/>
        <p:txBody>
          <a:bodyPr/>
          <a:lstStyle/>
          <a:p>
            <a:r>
              <a:rPr lang="sv-SE" dirty="0"/>
              <a:t>Idrottskonsulenter</a:t>
            </a:r>
          </a:p>
        </p:txBody>
      </p:sp>
      <p:sp>
        <p:nvSpPr>
          <p:cNvPr id="3" name="Platshållare för text 2">
            <a:extLst>
              <a:ext uri="{FF2B5EF4-FFF2-40B4-BE49-F238E27FC236}">
                <a16:creationId xmlns:a16="http://schemas.microsoft.com/office/drawing/2014/main" id="{B80AE511-2D2C-C540-9A35-5108EEBA524A}"/>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33981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283A6C-B119-C344-9BB0-CF9AC077C157}"/>
              </a:ext>
            </a:extLst>
          </p:cNvPr>
          <p:cNvSpPr>
            <a:spLocks noGrp="1"/>
          </p:cNvSpPr>
          <p:nvPr>
            <p:ph type="title"/>
          </p:nvPr>
        </p:nvSpPr>
        <p:spPr/>
        <p:txBody>
          <a:bodyPr>
            <a:normAutofit fontScale="90000"/>
          </a:bodyPr>
          <a:lstStyle/>
          <a:p>
            <a:endParaRPr lang="sv-SE"/>
          </a:p>
        </p:txBody>
      </p:sp>
      <p:pic>
        <p:nvPicPr>
          <p:cNvPr id="3" name="Bildobjekt 2">
            <a:extLst>
              <a:ext uri="{FF2B5EF4-FFF2-40B4-BE49-F238E27FC236}">
                <a16:creationId xmlns:a16="http://schemas.microsoft.com/office/drawing/2014/main" id="{72CF1221-C360-6B45-8760-16DA53A09EAA}"/>
              </a:ext>
            </a:extLst>
          </p:cNvPr>
          <p:cNvPicPr>
            <a:picLocks noChangeAspect="1"/>
          </p:cNvPicPr>
          <p:nvPr/>
        </p:nvPicPr>
        <p:blipFill>
          <a:blip r:embed="rId2"/>
          <a:stretch>
            <a:fillRect/>
          </a:stretch>
        </p:blipFill>
        <p:spPr>
          <a:xfrm>
            <a:off x="739034" y="0"/>
            <a:ext cx="10684701" cy="6010145"/>
          </a:xfrm>
          <a:prstGeom prst="rect">
            <a:avLst/>
          </a:prstGeom>
        </p:spPr>
      </p:pic>
    </p:spTree>
    <p:extLst>
      <p:ext uri="{BB962C8B-B14F-4D97-AF65-F5344CB8AC3E}">
        <p14:creationId xmlns:p14="http://schemas.microsoft.com/office/powerpoint/2010/main" val="14760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B3C5DDA-5FCD-7541-9E6F-E5BECF5E3D62}"/>
              </a:ext>
            </a:extLst>
          </p:cNvPr>
          <p:cNvPicPr>
            <a:picLocks noChangeAspect="1"/>
          </p:cNvPicPr>
          <p:nvPr/>
        </p:nvPicPr>
        <p:blipFill>
          <a:blip r:embed="rId2"/>
          <a:stretch>
            <a:fillRect/>
          </a:stretch>
        </p:blipFill>
        <p:spPr>
          <a:xfrm>
            <a:off x="926924" y="0"/>
            <a:ext cx="10384077" cy="5841043"/>
          </a:xfrm>
          <a:prstGeom prst="rect">
            <a:avLst/>
          </a:prstGeom>
        </p:spPr>
      </p:pic>
    </p:spTree>
    <p:extLst>
      <p:ext uri="{BB962C8B-B14F-4D97-AF65-F5344CB8AC3E}">
        <p14:creationId xmlns:p14="http://schemas.microsoft.com/office/powerpoint/2010/main" val="2382783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ECBC404-5734-5244-BD39-727EBF780E59}"/>
              </a:ext>
            </a:extLst>
          </p:cNvPr>
          <p:cNvPicPr>
            <a:picLocks noChangeAspect="1"/>
          </p:cNvPicPr>
          <p:nvPr/>
        </p:nvPicPr>
        <p:blipFill>
          <a:blip r:embed="rId2"/>
          <a:stretch>
            <a:fillRect/>
          </a:stretch>
        </p:blipFill>
        <p:spPr>
          <a:xfrm>
            <a:off x="726508" y="0"/>
            <a:ext cx="10734805" cy="6038328"/>
          </a:xfrm>
          <a:prstGeom prst="rect">
            <a:avLst/>
          </a:prstGeom>
        </p:spPr>
      </p:pic>
    </p:spTree>
    <p:extLst>
      <p:ext uri="{BB962C8B-B14F-4D97-AF65-F5344CB8AC3E}">
        <p14:creationId xmlns:p14="http://schemas.microsoft.com/office/powerpoint/2010/main" val="128228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AA35EE4-9D31-BB49-B1F4-E6AF1F17BDFE}"/>
              </a:ext>
            </a:extLst>
          </p:cNvPr>
          <p:cNvPicPr>
            <a:picLocks noChangeAspect="1"/>
          </p:cNvPicPr>
          <p:nvPr/>
        </p:nvPicPr>
        <p:blipFill>
          <a:blip r:embed="rId3"/>
          <a:stretch>
            <a:fillRect/>
          </a:stretch>
        </p:blipFill>
        <p:spPr>
          <a:xfrm>
            <a:off x="764086" y="0"/>
            <a:ext cx="10659649" cy="5996053"/>
          </a:xfrm>
          <a:prstGeom prst="rect">
            <a:avLst/>
          </a:prstGeom>
        </p:spPr>
      </p:pic>
    </p:spTree>
    <p:extLst>
      <p:ext uri="{BB962C8B-B14F-4D97-AF65-F5344CB8AC3E}">
        <p14:creationId xmlns:p14="http://schemas.microsoft.com/office/powerpoint/2010/main" val="1739006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92ED7-9B50-AA45-B6EC-C919B0DB1339}"/>
              </a:ext>
            </a:extLst>
          </p:cNvPr>
          <p:cNvSpPr>
            <a:spLocks noGrp="1"/>
          </p:cNvSpPr>
          <p:nvPr>
            <p:ph type="title"/>
          </p:nvPr>
        </p:nvSpPr>
        <p:spPr/>
        <p:txBody>
          <a:bodyPr/>
          <a:lstStyle/>
          <a:p>
            <a:r>
              <a:rPr lang="sv-SE" dirty="0"/>
              <a:t>Eckerölinjen/UGF Tour</a:t>
            </a:r>
          </a:p>
        </p:txBody>
      </p:sp>
      <p:sp>
        <p:nvSpPr>
          <p:cNvPr id="3" name="Platshållare för text 2">
            <a:extLst>
              <a:ext uri="{FF2B5EF4-FFF2-40B4-BE49-F238E27FC236}">
                <a16:creationId xmlns:a16="http://schemas.microsoft.com/office/drawing/2014/main" id="{F5839B7D-21DD-8849-9B5A-B42AAB46C5BB}"/>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723619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1FF6B0-B184-804C-BEE2-64972D061DFF}"/>
              </a:ext>
            </a:extLst>
          </p:cNvPr>
          <p:cNvSpPr>
            <a:spLocks noGrp="1"/>
          </p:cNvSpPr>
          <p:nvPr>
            <p:ph type="title"/>
          </p:nvPr>
        </p:nvSpPr>
        <p:spPr/>
        <p:txBody>
          <a:bodyPr>
            <a:normAutofit fontScale="90000"/>
          </a:bodyPr>
          <a:lstStyle/>
          <a:p>
            <a:r>
              <a:rPr lang="sv-SE" b="1" dirty="0">
                <a:latin typeface="Calibri" panose="020F0502020204030204" pitchFamily="34" charset="0"/>
                <a:ea typeface="Calibri" panose="020F0502020204030204" pitchFamily="34" charset="0"/>
                <a:cs typeface="Times New Roman" panose="02020603050405020304" pitchFamily="18" charset="0"/>
              </a:rPr>
              <a:t>Upplands Golfförbund/Eckerölinjen Golf Tour</a:t>
            </a:r>
            <a:endParaRPr lang="sv-SE" dirty="0"/>
          </a:p>
        </p:txBody>
      </p:sp>
      <p:sp>
        <p:nvSpPr>
          <p:cNvPr id="3" name="Rektangel 2">
            <a:extLst>
              <a:ext uri="{FF2B5EF4-FFF2-40B4-BE49-F238E27FC236}">
                <a16:creationId xmlns:a16="http://schemas.microsoft.com/office/drawing/2014/main" id="{9D16C71E-7407-0C4D-ABBE-06B4099FC82D}"/>
              </a:ext>
            </a:extLst>
          </p:cNvPr>
          <p:cNvSpPr/>
          <p:nvPr/>
        </p:nvSpPr>
        <p:spPr>
          <a:xfrm>
            <a:off x="478465" y="737980"/>
            <a:ext cx="11536326" cy="5438668"/>
          </a:xfrm>
          <a:prstGeom prst="rect">
            <a:avLst/>
          </a:prstGeom>
        </p:spPr>
        <p:txBody>
          <a:bodyPr wrap="square">
            <a:spAutoFit/>
          </a:bodyPr>
          <a:lstStyle/>
          <a:p>
            <a:pPr>
              <a:lnSpc>
                <a:spcPct val="107000"/>
              </a:lnSpc>
              <a:spcAft>
                <a:spcPts val="800"/>
              </a:spcAft>
            </a:pPr>
            <a:r>
              <a:rPr lang="sv-SE" sz="1600" b="1" dirty="0">
                <a:latin typeface="Calibri" panose="020F0502020204030204" pitchFamily="34" charset="0"/>
                <a:ea typeface="Calibri" panose="020F0502020204030204" pitchFamily="34" charset="0"/>
                <a:cs typeface="Times New Roman" panose="02020603050405020304" pitchFamily="18" charset="0"/>
              </a:rPr>
              <a:t>Bakgrund.</a:t>
            </a:r>
            <a:r>
              <a:rPr lang="sv-SE" sz="1600" dirty="0">
                <a:latin typeface="Calibri" panose="020F0502020204030204" pitchFamily="34" charset="0"/>
                <a:ea typeface="Calibri" panose="020F0502020204030204" pitchFamily="34" charset="0"/>
                <a:cs typeface="Times New Roman" panose="02020603050405020304" pitchFamily="18" charset="0"/>
              </a:rPr>
              <a:t> Det har tidigare under åren funnits två tävlingar, UGF Masters och Eckerölinjen Golf Cup. Efter diskussioner om ett utökat samarbete mellan Eckerölinjen och Upplands Golfförbund, beslöts att återuppta och slå samman dessa tävlingar, samt modernisera tävlingsformerna. 2019 spelades de första tävlingarna på distriktets klubbar och avslutades med finalspel på Åland. 2020 blev det av kända skäl ingen tävling.</a:t>
            </a:r>
          </a:p>
          <a:p>
            <a:pPr>
              <a:lnSpc>
                <a:spcPct val="107000"/>
              </a:lnSpc>
              <a:spcAft>
                <a:spcPts val="800"/>
              </a:spcAft>
            </a:pPr>
            <a:r>
              <a:rPr lang="sv-SE" sz="1600" b="1" dirty="0">
                <a:latin typeface="Calibri" panose="020F0502020204030204" pitchFamily="34" charset="0"/>
                <a:ea typeface="Calibri" panose="020F0502020204030204" pitchFamily="34" charset="0"/>
                <a:cs typeface="Times New Roman" panose="02020603050405020304" pitchFamily="18" charset="0"/>
              </a:rPr>
              <a:t>Inför 2021</a:t>
            </a:r>
            <a:r>
              <a:rPr lang="sv-SE" sz="1600" dirty="0">
                <a:latin typeface="Calibri" panose="020F0502020204030204" pitchFamily="34" charset="0"/>
                <a:ea typeface="Calibri" panose="020F0502020204030204" pitchFamily="34" charset="0"/>
                <a:cs typeface="Times New Roman" panose="02020603050405020304" pitchFamily="18" charset="0"/>
              </a:rPr>
              <a:t> var osäkerheten stor om det skulle gå att genomföra tävlingen, pandemin låg fortfarande som ett svart täcke över landets golftävlingar, men till slut lossnade det och per 1 juni blev det fritt fram att tävla igen. Tyvärr innebar det också att de tävlingar som var inplanerade i Maj måste flyttas till senare datum och det i sin tur gjorde att två klubbar tackade nej. Som tur var kunde </a:t>
            </a:r>
            <a:r>
              <a:rPr lang="sv-SE" sz="1600" dirty="0" err="1">
                <a:latin typeface="Calibri" panose="020F0502020204030204" pitchFamily="34" charset="0"/>
                <a:ea typeface="Calibri" panose="020F0502020204030204" pitchFamily="34" charset="0"/>
                <a:cs typeface="Times New Roman" panose="02020603050405020304" pitchFamily="18" charset="0"/>
              </a:rPr>
              <a:t>Wattholma</a:t>
            </a:r>
            <a:r>
              <a:rPr lang="sv-SE" sz="1600" dirty="0">
                <a:latin typeface="Calibri" panose="020F0502020204030204" pitchFamily="34" charset="0"/>
                <a:ea typeface="Calibri" panose="020F0502020204030204" pitchFamily="34" charset="0"/>
                <a:cs typeface="Times New Roman" panose="02020603050405020304" pitchFamily="18" charset="0"/>
              </a:rPr>
              <a:t> GK och Hallstavik GK ta över dessa två kvaltävlingar.</a:t>
            </a:r>
          </a:p>
          <a:p>
            <a:pPr>
              <a:lnSpc>
                <a:spcPct val="107000"/>
              </a:lnSpc>
              <a:spcAft>
                <a:spcPts val="800"/>
              </a:spcAft>
            </a:pPr>
            <a:r>
              <a:rPr lang="sv-SE" sz="1600" b="1" dirty="0">
                <a:latin typeface="Calibri" panose="020F0502020204030204" pitchFamily="34" charset="0"/>
                <a:ea typeface="Calibri" panose="020F0502020204030204" pitchFamily="34" charset="0"/>
                <a:cs typeface="Times New Roman" panose="02020603050405020304" pitchFamily="18" charset="0"/>
              </a:rPr>
              <a:t>När vi fick beskedet</a:t>
            </a:r>
            <a:r>
              <a:rPr lang="sv-SE" sz="1600" dirty="0">
                <a:latin typeface="Calibri" panose="020F0502020204030204" pitchFamily="34" charset="0"/>
                <a:ea typeface="Calibri" panose="020F0502020204030204" pitchFamily="34" charset="0"/>
                <a:cs typeface="Times New Roman" panose="02020603050405020304" pitchFamily="18" charset="0"/>
              </a:rPr>
              <a:t> att börja tävla igen, producerades snabbt marknadsföringsmaterial till distriktets samtliga klubbar. Alla fick två 50x70 skyltar, två A3 och två A4 affischer tillsammans med inbjudan. De fem kvalklubbarna fick ett personligt besök med överlämnandet av materialet, övriga fick sitt per post. Alla uppmanades att skylta upp för att locka så många spelar som möjligt till kvaltävlingarna.</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Eftersom anmälningarna gick något trögt, skickade vi ut två påminnelser om att använda materialet.</a:t>
            </a:r>
          </a:p>
          <a:p>
            <a:pPr>
              <a:lnSpc>
                <a:spcPct val="107000"/>
              </a:lnSpc>
              <a:spcAft>
                <a:spcPts val="800"/>
              </a:spcAft>
            </a:pPr>
            <a:r>
              <a:rPr lang="sv-SE" sz="1600" b="1" dirty="0">
                <a:latin typeface="Calibri" panose="020F0502020204030204" pitchFamily="34" charset="0"/>
                <a:ea typeface="Calibri" panose="020F0502020204030204" pitchFamily="34" charset="0"/>
                <a:cs typeface="Times New Roman" panose="02020603050405020304" pitchFamily="18" charset="0"/>
              </a:rPr>
              <a:t>Den första tävlingen</a:t>
            </a:r>
            <a:r>
              <a:rPr lang="sv-SE" sz="1600" dirty="0">
                <a:latin typeface="Calibri" panose="020F0502020204030204" pitchFamily="34" charset="0"/>
                <a:ea typeface="Calibri" panose="020F0502020204030204" pitchFamily="34" charset="0"/>
                <a:cs typeface="Times New Roman" panose="02020603050405020304" pitchFamily="18" charset="0"/>
              </a:rPr>
              <a:t> spelades på Golf Uppsala Edenhof den 13/6 med 36 deltagande par. Nästa på tur var Upsala GK den 19/6 där 14 par ställde upp. Dagen efter på Burvik GK kom det 20 par. Sedan dröjde det till 3 juli när 14 par spelade på </a:t>
            </a:r>
            <a:r>
              <a:rPr lang="sv-SE" sz="1600" dirty="0" err="1">
                <a:latin typeface="Calibri" panose="020F0502020204030204" pitchFamily="34" charset="0"/>
                <a:ea typeface="Calibri" panose="020F0502020204030204" pitchFamily="34" charset="0"/>
                <a:cs typeface="Times New Roman" panose="02020603050405020304" pitchFamily="18" charset="0"/>
              </a:rPr>
              <a:t>Wattholma</a:t>
            </a:r>
            <a:r>
              <a:rPr lang="sv-SE" sz="1600" dirty="0">
                <a:latin typeface="Calibri" panose="020F0502020204030204" pitchFamily="34" charset="0"/>
                <a:ea typeface="Calibri" panose="020F0502020204030204" pitchFamily="34" charset="0"/>
                <a:cs typeface="Times New Roman" panose="02020603050405020304" pitchFamily="18" charset="0"/>
              </a:rPr>
              <a:t> och den 16 juli avslutades kvalspelet på Hallstavik GK med 22 deltagande par. Totalt blev det alltså 106 par som spelade kvalet.</a:t>
            </a:r>
          </a:p>
          <a:p>
            <a:pPr>
              <a:lnSpc>
                <a:spcPct val="107000"/>
              </a:lnSpc>
              <a:spcAft>
                <a:spcPts val="800"/>
              </a:spcAft>
            </a:pPr>
            <a:r>
              <a:rPr lang="sv-SE" sz="1600" b="1" dirty="0">
                <a:latin typeface="Calibri" panose="020F0502020204030204" pitchFamily="34" charset="0"/>
                <a:ea typeface="Calibri" panose="020F0502020204030204" pitchFamily="34" charset="0"/>
                <a:cs typeface="Times New Roman" panose="02020603050405020304" pitchFamily="18" charset="0"/>
              </a:rPr>
              <a:t>Nu vill vi ha hjälp</a:t>
            </a:r>
            <a:r>
              <a:rPr lang="sv-SE" sz="1600" dirty="0">
                <a:latin typeface="Calibri" panose="020F0502020204030204" pitchFamily="34" charset="0"/>
                <a:ea typeface="Calibri" panose="020F0502020204030204" pitchFamily="34" charset="0"/>
                <a:cs typeface="Times New Roman" panose="02020603050405020304" pitchFamily="18" charset="0"/>
              </a:rPr>
              <a:t> av er att utvärdera årets arrangemang. För att det skall bli rättvist vill vi att ALLA klubbar svarar och skickar in enkäten. Svara på den genom att aktivera redigering, fyll i era svar och </a:t>
            </a:r>
            <a:r>
              <a:rPr lang="sv-SE" sz="1600" b="1" dirty="0">
                <a:latin typeface="Calibri" panose="020F0502020204030204" pitchFamily="34" charset="0"/>
                <a:ea typeface="Calibri" panose="020F0502020204030204" pitchFamily="34" charset="0"/>
                <a:cs typeface="Times New Roman" panose="02020603050405020304" pitchFamily="18" charset="0"/>
              </a:rPr>
              <a:t>skicka in före den 10 september!</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59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ärt att veta artiklar och annat som berört mig genom åren.: Golfhistorier  och annat roligt">
            <a:extLst>
              <a:ext uri="{FF2B5EF4-FFF2-40B4-BE49-F238E27FC236}">
                <a16:creationId xmlns:a16="http://schemas.microsoft.com/office/drawing/2014/main" id="{BDDBEEDD-CF1C-AA4F-83AC-031C92342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69" y="228934"/>
            <a:ext cx="8054236" cy="587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6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4F687-B392-0A4B-8E6F-3741379C7D84}"/>
              </a:ext>
            </a:extLst>
          </p:cNvPr>
          <p:cNvSpPr>
            <a:spLocks noGrp="1"/>
          </p:cNvSpPr>
          <p:nvPr>
            <p:ph type="title"/>
          </p:nvPr>
        </p:nvSpPr>
        <p:spPr/>
        <p:txBody>
          <a:bodyPr>
            <a:normAutofit fontScale="90000"/>
          </a:bodyPr>
          <a:lstStyle/>
          <a:p>
            <a:r>
              <a:rPr lang="sv-SE" b="1" dirty="0">
                <a:latin typeface="Calibri" panose="020F0502020204030204" pitchFamily="34" charset="0"/>
                <a:ea typeface="Calibri" panose="020F0502020204030204" pitchFamily="34" charset="0"/>
                <a:cs typeface="Times New Roman" panose="02020603050405020304" pitchFamily="18" charset="0"/>
              </a:rPr>
              <a:t>Frågor och svar UGF/Eckerölinjen Golf Tour 2021</a:t>
            </a:r>
            <a:endParaRPr lang="sv-SE" dirty="0"/>
          </a:p>
        </p:txBody>
      </p:sp>
      <p:sp>
        <p:nvSpPr>
          <p:cNvPr id="3" name="Rektangel 2">
            <a:extLst>
              <a:ext uri="{FF2B5EF4-FFF2-40B4-BE49-F238E27FC236}">
                <a16:creationId xmlns:a16="http://schemas.microsoft.com/office/drawing/2014/main" id="{2D7A8DBB-F5F5-1146-9CA4-2A33D3E6EAB6}"/>
              </a:ext>
            </a:extLst>
          </p:cNvPr>
          <p:cNvSpPr/>
          <p:nvPr/>
        </p:nvSpPr>
        <p:spPr>
          <a:xfrm>
            <a:off x="659218" y="969897"/>
            <a:ext cx="11536325" cy="5468998"/>
          </a:xfrm>
          <a:prstGeom prst="rect">
            <a:avLst/>
          </a:prstGeom>
        </p:spPr>
        <p:txBody>
          <a:bodyPr wrap="square">
            <a:spAutoFit/>
          </a:bodyPr>
          <a:lstStyle/>
          <a:p>
            <a:pPr>
              <a:lnSpc>
                <a:spcPct val="107000"/>
              </a:lnSpc>
              <a:spcAft>
                <a:spcPts val="800"/>
              </a:spcAft>
            </a:pPr>
            <a:r>
              <a:rPr lang="sv-SE" sz="1600" b="1" dirty="0">
                <a:latin typeface="Calibri" panose="020F0502020204030204" pitchFamily="34" charset="0"/>
                <a:ea typeface="Calibri" panose="020F0502020204030204" pitchFamily="34" charset="0"/>
                <a:cs typeface="Times New Roman" panose="02020603050405020304" pitchFamily="18" charset="0"/>
              </a:rPr>
              <a:t>Svarsalternativen går från 1 – 5, där 1 är sämst och 5 är bäst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Hur var informationen från UGF om tävlingen på Golftinget? ……………</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Hur var informationen under 2021? ……………..</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Vad anser du om det affischmaterial vi skickade ut till alla klubbar? …………</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Vad tycker du om Tävlingsbestämmelserna? …………</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Nu vill vi att du svarar med egna ord:</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Vilka av affischerna använde ni? Det fanns A4, A3 och 50x70 skyltar.</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Uppmanade ni era medlemmar att delta i tävlingarna via tex medlemsmail?</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Vad anser ni om tävlings- och </a:t>
            </a:r>
            <a:r>
              <a:rPr lang="sv-SE" sz="1600" dirty="0" err="1">
                <a:latin typeface="Calibri" panose="020F0502020204030204" pitchFamily="34" charset="0"/>
                <a:ea typeface="Calibri" panose="020F0502020204030204" pitchFamily="34" charset="0"/>
                <a:cs typeface="Times New Roman" panose="02020603050405020304" pitchFamily="18" charset="0"/>
              </a:rPr>
              <a:t>greenfee</a:t>
            </a:r>
            <a:r>
              <a:rPr lang="sv-SE" sz="1600" dirty="0">
                <a:latin typeface="Calibri" panose="020F0502020204030204" pitchFamily="34" charset="0"/>
                <a:ea typeface="Calibri" panose="020F0502020204030204" pitchFamily="34" charset="0"/>
                <a:cs typeface="Times New Roman" panose="02020603050405020304" pitchFamily="18" charset="0"/>
              </a:rPr>
              <a:t> avgifterna?</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Är det rätt spelform med </a:t>
            </a:r>
            <a:r>
              <a:rPr lang="sv-SE" sz="1600" dirty="0" err="1">
                <a:latin typeface="Calibri" panose="020F0502020204030204" pitchFamily="34" charset="0"/>
                <a:ea typeface="Calibri" panose="020F0502020204030204" pitchFamily="34" charset="0"/>
                <a:cs typeface="Times New Roman" panose="02020603050405020304" pitchFamily="18" charset="0"/>
              </a:rPr>
              <a:t>bästboll</a:t>
            </a:r>
            <a:r>
              <a:rPr lang="sv-SE" sz="1600" dirty="0">
                <a:latin typeface="Calibri" panose="020F0502020204030204" pitchFamily="34" charset="0"/>
                <a:ea typeface="Calibri" panose="020F0502020204030204" pitchFamily="34" charset="0"/>
                <a:cs typeface="Times New Roman" panose="02020603050405020304" pitchFamily="18" charset="0"/>
              </a:rPr>
              <a:t> och </a:t>
            </a:r>
            <a:r>
              <a:rPr lang="sv-SE" sz="1600" dirty="0" err="1">
                <a:latin typeface="Calibri" panose="020F0502020204030204" pitchFamily="34" charset="0"/>
                <a:ea typeface="Calibri" panose="020F0502020204030204" pitchFamily="34" charset="0"/>
                <a:cs typeface="Times New Roman" panose="02020603050405020304" pitchFamily="18" charset="0"/>
              </a:rPr>
              <a:t>parspel</a:t>
            </a: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6747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EF8ED-42FF-EC4A-B5A9-24A183009CC0}"/>
              </a:ext>
            </a:extLst>
          </p:cNvPr>
          <p:cNvSpPr>
            <a:spLocks noGrp="1"/>
          </p:cNvSpPr>
          <p:nvPr>
            <p:ph type="title"/>
          </p:nvPr>
        </p:nvSpPr>
        <p:spPr/>
        <p:txBody>
          <a:bodyPr>
            <a:normAutofit fontScale="90000"/>
          </a:bodyPr>
          <a:lstStyle/>
          <a:p>
            <a:r>
              <a:rPr lang="sv-SE" b="1" dirty="0">
                <a:latin typeface="Calibri" panose="020F0502020204030204" pitchFamily="34" charset="0"/>
                <a:ea typeface="Calibri" panose="020F0502020204030204" pitchFamily="34" charset="0"/>
                <a:cs typeface="Times New Roman" panose="02020603050405020304" pitchFamily="18" charset="0"/>
              </a:rPr>
              <a:t>Frågor och svar UGF/Eckerölinjen Golf Tour 2021</a:t>
            </a:r>
            <a:endParaRPr lang="sv-SE" dirty="0"/>
          </a:p>
        </p:txBody>
      </p:sp>
      <p:sp>
        <p:nvSpPr>
          <p:cNvPr id="3" name="Rektangel 2">
            <a:extLst>
              <a:ext uri="{FF2B5EF4-FFF2-40B4-BE49-F238E27FC236}">
                <a16:creationId xmlns:a16="http://schemas.microsoft.com/office/drawing/2014/main" id="{1B9D8D34-7D94-0243-B550-52D3FB450D09}"/>
              </a:ext>
            </a:extLst>
          </p:cNvPr>
          <p:cNvSpPr/>
          <p:nvPr/>
        </p:nvSpPr>
        <p:spPr>
          <a:xfrm>
            <a:off x="1063257" y="1021202"/>
            <a:ext cx="10239152" cy="4897751"/>
          </a:xfrm>
          <a:prstGeom prst="rect">
            <a:avLst/>
          </a:prstGeom>
        </p:spPr>
        <p:txBody>
          <a:bodyPr wrap="square">
            <a:spAutoFit/>
          </a:bodyPr>
          <a:lstStyle/>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Vad tror ni det beror på att inte fler spelare deltog i tävlingarna?</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Är förstapriset med </a:t>
            </a:r>
            <a:r>
              <a:rPr lang="sv-SE" sz="1600" dirty="0" err="1">
                <a:latin typeface="Calibri" panose="020F0502020204030204" pitchFamily="34" charset="0"/>
                <a:ea typeface="Calibri" panose="020F0502020204030204" pitchFamily="34" charset="0"/>
                <a:cs typeface="Times New Roman" panose="02020603050405020304" pitchFamily="18" charset="0"/>
              </a:rPr>
              <a:t>Montadovistelsen</a:t>
            </a:r>
            <a:r>
              <a:rPr lang="sv-SE" sz="1600" dirty="0">
                <a:latin typeface="Calibri" panose="020F0502020204030204" pitchFamily="34" charset="0"/>
                <a:ea typeface="Calibri" panose="020F0502020204030204" pitchFamily="34" charset="0"/>
                <a:cs typeface="Times New Roman" panose="02020603050405020304" pitchFamily="18" charset="0"/>
              </a:rPr>
              <a:t> och finalspelet på Åland, attraktivt?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Vad kunde vi från UGF och Eckerölinjen gjort för att förbättra förutsättningarna, informationen, affischerna och genomförandet?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Sist men inte minst viktigt, anser ni att UGF skall fortsätta arrangera denna och/eller liknande bredd-tävlingar?</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Övriga synpunkter, fritt fram att skriva allt ni tycker: …………………………………………………………..</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Ditt namn ……………………………………………………………..  Klubb ……………………………………………………</a:t>
            </a:r>
          </a:p>
        </p:txBody>
      </p:sp>
    </p:spTree>
    <p:extLst>
      <p:ext uri="{BB962C8B-B14F-4D97-AF65-F5344CB8AC3E}">
        <p14:creationId xmlns:p14="http://schemas.microsoft.com/office/powerpoint/2010/main" val="575660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384AE2-7AD1-5547-8050-45D5FF9B4B9A}"/>
              </a:ext>
            </a:extLst>
          </p:cNvPr>
          <p:cNvSpPr>
            <a:spLocks noGrp="1"/>
          </p:cNvSpPr>
          <p:nvPr>
            <p:ph type="title"/>
          </p:nvPr>
        </p:nvSpPr>
        <p:spPr/>
        <p:txBody>
          <a:bodyPr/>
          <a:lstStyle/>
          <a:p>
            <a:r>
              <a:rPr lang="sv-SE" dirty="0"/>
              <a:t>ERFA möte Gävle frågor</a:t>
            </a:r>
          </a:p>
        </p:txBody>
      </p:sp>
      <p:sp>
        <p:nvSpPr>
          <p:cNvPr id="3" name="Platshållare för text 2">
            <a:extLst>
              <a:ext uri="{FF2B5EF4-FFF2-40B4-BE49-F238E27FC236}">
                <a16:creationId xmlns:a16="http://schemas.microsoft.com/office/drawing/2014/main" id="{B060DE39-A1CC-8A4E-97BB-AE3741258A5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544473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22BA52-52A9-794D-A762-51BCF4C877B0}"/>
              </a:ext>
            </a:extLst>
          </p:cNvPr>
          <p:cNvSpPr>
            <a:spLocks noGrp="1"/>
          </p:cNvSpPr>
          <p:nvPr>
            <p:ph type="title"/>
          </p:nvPr>
        </p:nvSpPr>
        <p:spPr/>
        <p:txBody>
          <a:bodyPr/>
          <a:lstStyle/>
          <a:p>
            <a:r>
              <a:rPr lang="sv-SE" dirty="0"/>
              <a:t>ERFA möte frågor</a:t>
            </a:r>
          </a:p>
        </p:txBody>
      </p:sp>
      <p:sp>
        <p:nvSpPr>
          <p:cNvPr id="3" name="Platshållare för innehåll 2">
            <a:extLst>
              <a:ext uri="{FF2B5EF4-FFF2-40B4-BE49-F238E27FC236}">
                <a16:creationId xmlns:a16="http://schemas.microsoft.com/office/drawing/2014/main" id="{EDEEFB0D-5C52-E747-963E-C50566E15213}"/>
              </a:ext>
            </a:extLst>
          </p:cNvPr>
          <p:cNvSpPr>
            <a:spLocks noGrp="1"/>
          </p:cNvSpPr>
          <p:nvPr>
            <p:ph idx="1"/>
          </p:nvPr>
        </p:nvSpPr>
        <p:spPr/>
        <p:txBody>
          <a:bodyPr>
            <a:normAutofit fontScale="92500" lnSpcReduction="20000"/>
          </a:bodyPr>
          <a:lstStyle/>
          <a:p>
            <a:pPr marL="0" indent="0">
              <a:buNone/>
            </a:pPr>
            <a:r>
              <a:rPr lang="sv-SE" b="1" dirty="0"/>
              <a:t>Distriktsmötet – Söndag förmiddag;</a:t>
            </a:r>
            <a:endParaRPr lang="sv-SE" dirty="0"/>
          </a:p>
          <a:p>
            <a:pPr lvl="0"/>
            <a:r>
              <a:rPr lang="sv-SE" b="1" dirty="0"/>
              <a:t>Idrottsrådgivning </a:t>
            </a:r>
            <a:r>
              <a:rPr lang="sv-SE" dirty="0"/>
              <a:t>– behov?</a:t>
            </a:r>
          </a:p>
          <a:p>
            <a:pPr lvl="0"/>
            <a:r>
              <a:rPr lang="sv-SE" b="1" dirty="0"/>
              <a:t>FS mötesprotokoll </a:t>
            </a:r>
            <a:r>
              <a:rPr lang="sv-SE" dirty="0"/>
              <a:t>– transparens?</a:t>
            </a:r>
          </a:p>
          <a:p>
            <a:pPr lvl="0"/>
            <a:r>
              <a:rPr lang="sv-SE" b="1" dirty="0"/>
              <a:t>Demokratiprocessen (motioner, verksamhetsinriktning, GDF rådgivande inför viktiga beslut</a:t>
            </a:r>
            <a:endParaRPr lang="sv-SE" dirty="0"/>
          </a:p>
          <a:p>
            <a:pPr lvl="0"/>
            <a:r>
              <a:rPr lang="sv-SE" b="1" dirty="0"/>
              <a:t>Golfdistriktens roll och uppdrag</a:t>
            </a:r>
            <a:endParaRPr lang="sv-SE" dirty="0"/>
          </a:p>
          <a:p>
            <a:pPr lvl="0"/>
            <a:r>
              <a:rPr lang="sv-SE" b="1" dirty="0"/>
              <a:t>Samarbetet med RF/Sisu</a:t>
            </a:r>
            <a:endParaRPr lang="sv-SE" dirty="0"/>
          </a:p>
          <a:p>
            <a:pPr lvl="0"/>
            <a:r>
              <a:rPr lang="sv-SE" b="1" dirty="0"/>
              <a:t>Utvärdering Vision 50/50 ?</a:t>
            </a:r>
            <a:endParaRPr lang="sv-SE" dirty="0"/>
          </a:p>
          <a:p>
            <a:pPr lvl="0"/>
            <a:r>
              <a:rPr lang="sv-SE" b="1" dirty="0"/>
              <a:t>Arvoden FS</a:t>
            </a:r>
            <a:endParaRPr lang="sv-SE" dirty="0"/>
          </a:p>
          <a:p>
            <a:pPr lvl="0"/>
            <a:r>
              <a:rPr lang="sv-SE" b="1" dirty="0"/>
              <a:t>Verksamhetsrevisorer </a:t>
            </a:r>
            <a:r>
              <a:rPr lang="sv-SE" dirty="0"/>
              <a:t>( behov, antal ledamöter, arbetsbeskrivning)</a:t>
            </a:r>
          </a:p>
          <a:p>
            <a:pPr lvl="0"/>
            <a:r>
              <a:rPr lang="sv-SE" b="1" dirty="0"/>
              <a:t>Valberedningens arbete, distriktens förväntningar</a:t>
            </a:r>
            <a:endParaRPr lang="sv-SE" dirty="0"/>
          </a:p>
          <a:p>
            <a:pPr lvl="0"/>
            <a:r>
              <a:rPr lang="sv-SE" b="1" dirty="0"/>
              <a:t>Valberedningens valberedning</a:t>
            </a:r>
            <a:r>
              <a:rPr lang="sv-SE" dirty="0"/>
              <a:t>- vilka år 2022, tre distrikt?</a:t>
            </a:r>
          </a:p>
          <a:p>
            <a:endParaRPr lang="sv-SE" dirty="0"/>
          </a:p>
        </p:txBody>
      </p:sp>
    </p:spTree>
    <p:extLst>
      <p:ext uri="{BB962C8B-B14F-4D97-AF65-F5344CB8AC3E}">
        <p14:creationId xmlns:p14="http://schemas.microsoft.com/office/powerpoint/2010/main" val="3281595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0A9782-05DD-294E-946D-7270CBF71223}"/>
              </a:ext>
            </a:extLst>
          </p:cNvPr>
          <p:cNvSpPr>
            <a:spLocks noGrp="1"/>
          </p:cNvSpPr>
          <p:nvPr>
            <p:ph type="title"/>
          </p:nvPr>
        </p:nvSpPr>
        <p:spPr/>
        <p:txBody>
          <a:bodyPr/>
          <a:lstStyle/>
          <a:p>
            <a:r>
              <a:rPr lang="sv-SE" dirty="0"/>
              <a:t>ERFA mötet frågor</a:t>
            </a:r>
          </a:p>
        </p:txBody>
      </p:sp>
      <p:sp>
        <p:nvSpPr>
          <p:cNvPr id="3" name="Platshållare för innehåll 2">
            <a:extLst>
              <a:ext uri="{FF2B5EF4-FFF2-40B4-BE49-F238E27FC236}">
                <a16:creationId xmlns:a16="http://schemas.microsoft.com/office/drawing/2014/main" id="{13C2AD51-1C6D-7342-AE5A-DAC8F9E5159D}"/>
              </a:ext>
            </a:extLst>
          </p:cNvPr>
          <p:cNvSpPr>
            <a:spLocks noGrp="1"/>
          </p:cNvSpPr>
          <p:nvPr>
            <p:ph idx="1"/>
          </p:nvPr>
        </p:nvSpPr>
        <p:spPr/>
        <p:txBody>
          <a:bodyPr>
            <a:normAutofit fontScale="62500" lnSpcReduction="20000"/>
          </a:bodyPr>
          <a:lstStyle/>
          <a:p>
            <a:pPr lvl="0"/>
            <a:r>
              <a:rPr lang="sv-SE" b="1" dirty="0"/>
              <a:t>Behov idrottsrådgivare?</a:t>
            </a:r>
            <a:r>
              <a:rPr lang="sv-SE" dirty="0"/>
              <a:t> Vad ska de göra? Samordning(</a:t>
            </a:r>
            <a:r>
              <a:rPr lang="sv-SE" b="1" dirty="0"/>
              <a:t> </a:t>
            </a:r>
            <a:r>
              <a:rPr lang="sv-SE" dirty="0" err="1"/>
              <a:t>klubbrådivare</a:t>
            </a:r>
            <a:r>
              <a:rPr lang="sv-SE" dirty="0"/>
              <a:t>/Bankonsulent/GDF))?</a:t>
            </a:r>
          </a:p>
          <a:p>
            <a:pPr lvl="0"/>
            <a:r>
              <a:rPr lang="sv-SE" b="1" dirty="0"/>
              <a:t>Utvärdering klubbrådgivare </a:t>
            </a:r>
            <a:r>
              <a:rPr lang="sv-SE" dirty="0"/>
              <a:t>– när, hur, vilka?</a:t>
            </a:r>
          </a:p>
          <a:p>
            <a:pPr lvl="0"/>
            <a:r>
              <a:rPr lang="sv-SE" b="1" dirty="0"/>
              <a:t>Policys; Resor, löner, jmf andra förbund ?</a:t>
            </a:r>
            <a:endParaRPr lang="sv-SE" dirty="0"/>
          </a:p>
          <a:p>
            <a:pPr lvl="0"/>
            <a:r>
              <a:rPr lang="sv-SE" b="1" dirty="0"/>
              <a:t>FS och </a:t>
            </a:r>
            <a:r>
              <a:rPr lang="sv-SE" b="1" dirty="0" err="1"/>
              <a:t>Gs</a:t>
            </a:r>
            <a:r>
              <a:rPr lang="sv-SE" b="1" dirty="0"/>
              <a:t> uppfattning verksamhetsrevisorer?</a:t>
            </a:r>
            <a:endParaRPr lang="sv-SE" dirty="0"/>
          </a:p>
          <a:p>
            <a:pPr lvl="0"/>
            <a:r>
              <a:rPr lang="sv-SE" b="1" dirty="0"/>
              <a:t>Landslagsverksamheten – målsättning, -kostnader?</a:t>
            </a:r>
            <a:endParaRPr lang="sv-SE" dirty="0"/>
          </a:p>
          <a:p>
            <a:pPr lvl="0"/>
            <a:r>
              <a:rPr lang="sv-SE" b="1" dirty="0"/>
              <a:t>FS GS – hur utveckla samarbetet RF/Sisu ?</a:t>
            </a:r>
            <a:endParaRPr lang="sv-SE" dirty="0"/>
          </a:p>
          <a:p>
            <a:pPr lvl="0"/>
            <a:r>
              <a:rPr lang="sv-SE" b="1" dirty="0"/>
              <a:t>Ansvar för vision 50/50 – SGF/Klubb/distrikt?</a:t>
            </a:r>
            <a:endParaRPr lang="sv-SE" dirty="0"/>
          </a:p>
          <a:p>
            <a:pPr lvl="0"/>
            <a:r>
              <a:rPr lang="sv-SE" b="1" dirty="0"/>
              <a:t>Demokratiprocessen – hur väl fungerar den, utveckling ?</a:t>
            </a:r>
            <a:endParaRPr lang="sv-SE" dirty="0"/>
          </a:p>
          <a:p>
            <a:pPr lvl="0"/>
            <a:r>
              <a:rPr lang="sv-SE" b="1" dirty="0"/>
              <a:t>Hur bättre förankra verksamhetsinriktning i klubbar/distrikt ?</a:t>
            </a:r>
            <a:endParaRPr lang="sv-SE" dirty="0"/>
          </a:p>
          <a:p>
            <a:pPr lvl="0"/>
            <a:r>
              <a:rPr lang="sv-SE" b="1" dirty="0"/>
              <a:t>Golfdistriktens roll och betydelse </a:t>
            </a:r>
            <a:r>
              <a:rPr lang="sv-SE" dirty="0"/>
              <a:t>( FS och GS uppfattning)</a:t>
            </a:r>
            <a:r>
              <a:rPr lang="sv-SE" b="1" dirty="0"/>
              <a:t> ?</a:t>
            </a:r>
            <a:endParaRPr lang="sv-SE" dirty="0"/>
          </a:p>
          <a:p>
            <a:pPr lvl="0"/>
            <a:r>
              <a:rPr lang="sv-SE" b="1" dirty="0"/>
              <a:t>Klubbars möjlighet åtaga sig/arrangera tävlingar (främst junior) </a:t>
            </a:r>
            <a:r>
              <a:rPr lang="sv-SE" dirty="0"/>
              <a:t>( GDF Sto)</a:t>
            </a:r>
          </a:p>
          <a:p>
            <a:pPr lvl="0"/>
            <a:r>
              <a:rPr lang="sv-SE" b="1" dirty="0"/>
              <a:t>Ersättningsnivåer till klubbar för arrangerande av förbundstävlingar </a:t>
            </a:r>
            <a:r>
              <a:rPr lang="sv-SE" dirty="0"/>
              <a:t>(GDF Sto)</a:t>
            </a:r>
          </a:p>
          <a:p>
            <a:pPr lvl="0"/>
            <a:r>
              <a:rPr lang="sv-SE" b="1" dirty="0"/>
              <a:t>SM i Örebro – ”sveket”, där tre klubbar hoppade av…. </a:t>
            </a:r>
            <a:r>
              <a:rPr lang="sv-SE" dirty="0"/>
              <a:t>( GDF Örebro)</a:t>
            </a:r>
          </a:p>
          <a:p>
            <a:pPr lvl="0"/>
            <a:r>
              <a:rPr lang="sv-SE" b="1" dirty="0"/>
              <a:t>Behov av plan för nyrekrytering och föryngring av domarkår </a:t>
            </a:r>
            <a:r>
              <a:rPr lang="sv-SE" dirty="0"/>
              <a:t>(GDF Sto)</a:t>
            </a:r>
          </a:p>
          <a:p>
            <a:pPr lvl="0"/>
            <a:r>
              <a:rPr lang="sv-SE" b="1" dirty="0"/>
              <a:t>Bidragsgivning för distriktsaktiviteter </a:t>
            </a:r>
            <a:r>
              <a:rPr lang="sv-SE" dirty="0"/>
              <a:t>( ges bara direkt till klubb…)</a:t>
            </a:r>
            <a:r>
              <a:rPr lang="sv-SE" b="1" dirty="0"/>
              <a:t>  </a:t>
            </a:r>
            <a:r>
              <a:rPr lang="sv-SE" dirty="0"/>
              <a:t>(GDF GH)</a:t>
            </a:r>
            <a:r>
              <a:rPr lang="sv-SE" b="1" dirty="0"/>
              <a:t> </a:t>
            </a:r>
            <a:endParaRPr lang="sv-SE" dirty="0"/>
          </a:p>
          <a:p>
            <a:endParaRPr lang="sv-SE" dirty="0"/>
          </a:p>
        </p:txBody>
      </p:sp>
    </p:spTree>
    <p:extLst>
      <p:ext uri="{BB962C8B-B14F-4D97-AF65-F5344CB8AC3E}">
        <p14:creationId xmlns:p14="http://schemas.microsoft.com/office/powerpoint/2010/main" val="3717437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1F5355-2810-5542-AB14-9DC3C5EA288E}"/>
              </a:ext>
            </a:extLst>
          </p:cNvPr>
          <p:cNvSpPr>
            <a:spLocks noGrp="1"/>
          </p:cNvSpPr>
          <p:nvPr>
            <p:ph type="title"/>
          </p:nvPr>
        </p:nvSpPr>
        <p:spPr/>
        <p:txBody>
          <a:bodyPr/>
          <a:lstStyle/>
          <a:p>
            <a:r>
              <a:rPr lang="sv-SE" dirty="0"/>
              <a:t>Frågor</a:t>
            </a:r>
          </a:p>
        </p:txBody>
      </p:sp>
      <p:sp>
        <p:nvSpPr>
          <p:cNvPr id="3" name="Platshållare för innehåll 2">
            <a:extLst>
              <a:ext uri="{FF2B5EF4-FFF2-40B4-BE49-F238E27FC236}">
                <a16:creationId xmlns:a16="http://schemas.microsoft.com/office/drawing/2014/main" id="{80DE0CD5-E64B-1E44-AC86-7F82F73DF684}"/>
              </a:ext>
            </a:extLst>
          </p:cNvPr>
          <p:cNvSpPr>
            <a:spLocks noGrp="1"/>
          </p:cNvSpPr>
          <p:nvPr>
            <p:ph idx="1"/>
          </p:nvPr>
        </p:nvSpPr>
        <p:spPr/>
        <p:txBody>
          <a:bodyPr>
            <a:normAutofit/>
          </a:bodyPr>
          <a:lstStyle/>
          <a:p>
            <a:pPr marL="0" indent="0" algn="ctr">
              <a:buNone/>
            </a:pPr>
            <a:endParaRPr lang="sv-SE" sz="9600" dirty="0"/>
          </a:p>
          <a:p>
            <a:pPr marL="0" indent="0" algn="ctr">
              <a:buNone/>
            </a:pPr>
            <a:r>
              <a:rPr lang="sv-SE" sz="9600" dirty="0"/>
              <a:t>?</a:t>
            </a:r>
          </a:p>
        </p:txBody>
      </p:sp>
    </p:spTree>
    <p:extLst>
      <p:ext uri="{BB962C8B-B14F-4D97-AF65-F5344CB8AC3E}">
        <p14:creationId xmlns:p14="http://schemas.microsoft.com/office/powerpoint/2010/main" val="171089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C70BF6-DD8C-6942-9417-4E11931F8253}"/>
              </a:ext>
            </a:extLst>
          </p:cNvPr>
          <p:cNvSpPr>
            <a:spLocks noGrp="1"/>
          </p:cNvSpPr>
          <p:nvPr>
            <p:ph type="title"/>
          </p:nvPr>
        </p:nvSpPr>
        <p:spPr/>
        <p:txBody>
          <a:bodyPr>
            <a:normAutofit fontScale="90000"/>
          </a:bodyPr>
          <a:lstStyle/>
          <a:p>
            <a:r>
              <a:rPr lang="sv-SE" dirty="0"/>
              <a:t>Deltagarlista</a:t>
            </a:r>
          </a:p>
        </p:txBody>
      </p:sp>
      <p:sp>
        <p:nvSpPr>
          <p:cNvPr id="3" name="Underrubrik 2">
            <a:extLst>
              <a:ext uri="{FF2B5EF4-FFF2-40B4-BE49-F238E27FC236}">
                <a16:creationId xmlns:a16="http://schemas.microsoft.com/office/drawing/2014/main" id="{9B970051-528B-42C4-A9F8-0087230AEDAB}"/>
              </a:ext>
            </a:extLst>
          </p:cNvPr>
          <p:cNvSpPr>
            <a:spLocks noGrp="1"/>
          </p:cNvSpPr>
          <p:nvPr/>
        </p:nvSpPr>
        <p:spPr>
          <a:xfrm>
            <a:off x="587406" y="703556"/>
            <a:ext cx="11017188" cy="5450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dirty="0"/>
          </a:p>
        </p:txBody>
      </p:sp>
      <p:graphicFrame>
        <p:nvGraphicFramePr>
          <p:cNvPr id="4" name="Tabell 3">
            <a:extLst>
              <a:ext uri="{FF2B5EF4-FFF2-40B4-BE49-F238E27FC236}">
                <a16:creationId xmlns:a16="http://schemas.microsoft.com/office/drawing/2014/main" id="{2548AAC1-0381-E14A-B78D-D39BEB9E1573}"/>
              </a:ext>
            </a:extLst>
          </p:cNvPr>
          <p:cNvGraphicFramePr>
            <a:graphicFrameLocks noGrp="1"/>
          </p:cNvGraphicFramePr>
          <p:nvPr>
            <p:extLst>
              <p:ext uri="{D42A27DB-BD31-4B8C-83A1-F6EECF244321}">
                <p14:modId xmlns:p14="http://schemas.microsoft.com/office/powerpoint/2010/main" val="2643533341"/>
              </p:ext>
            </p:extLst>
          </p:nvPr>
        </p:nvGraphicFramePr>
        <p:xfrm>
          <a:off x="695325" y="976946"/>
          <a:ext cx="11017188" cy="5036493"/>
        </p:xfrm>
        <a:graphic>
          <a:graphicData uri="http://schemas.openxmlformats.org/drawingml/2006/table">
            <a:tbl>
              <a:tblPr>
                <a:tableStyleId>{5C22544A-7EE6-4342-B048-85BDC9FD1C3A}</a:tableStyleId>
              </a:tblPr>
              <a:tblGrid>
                <a:gridCol w="567493">
                  <a:extLst>
                    <a:ext uri="{9D8B030D-6E8A-4147-A177-3AD203B41FA5}">
                      <a16:colId xmlns:a16="http://schemas.microsoft.com/office/drawing/2014/main" val="3482693020"/>
                    </a:ext>
                  </a:extLst>
                </a:gridCol>
                <a:gridCol w="1859028">
                  <a:extLst>
                    <a:ext uri="{9D8B030D-6E8A-4147-A177-3AD203B41FA5}">
                      <a16:colId xmlns:a16="http://schemas.microsoft.com/office/drawing/2014/main" val="597309530"/>
                    </a:ext>
                  </a:extLst>
                </a:gridCol>
                <a:gridCol w="3130995">
                  <a:extLst>
                    <a:ext uri="{9D8B030D-6E8A-4147-A177-3AD203B41FA5}">
                      <a16:colId xmlns:a16="http://schemas.microsoft.com/office/drawing/2014/main" val="2240171285"/>
                    </a:ext>
                  </a:extLst>
                </a:gridCol>
                <a:gridCol w="2132990">
                  <a:extLst>
                    <a:ext uri="{9D8B030D-6E8A-4147-A177-3AD203B41FA5}">
                      <a16:colId xmlns:a16="http://schemas.microsoft.com/office/drawing/2014/main" val="3943653471"/>
                    </a:ext>
                  </a:extLst>
                </a:gridCol>
                <a:gridCol w="1878597">
                  <a:extLst>
                    <a:ext uri="{9D8B030D-6E8A-4147-A177-3AD203B41FA5}">
                      <a16:colId xmlns:a16="http://schemas.microsoft.com/office/drawing/2014/main" val="3116774079"/>
                    </a:ext>
                  </a:extLst>
                </a:gridCol>
                <a:gridCol w="1448085">
                  <a:extLst>
                    <a:ext uri="{9D8B030D-6E8A-4147-A177-3AD203B41FA5}">
                      <a16:colId xmlns:a16="http://schemas.microsoft.com/office/drawing/2014/main" val="65515100"/>
                    </a:ext>
                  </a:extLst>
                </a:gridCol>
              </a:tblGrid>
              <a:tr h="478148">
                <a:tc>
                  <a:txBody>
                    <a:bodyPr/>
                    <a:lstStyle/>
                    <a:p>
                      <a:pPr algn="l" fontAlgn="b"/>
                      <a:endParaRPr lang="sv-S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Namn</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e-mail</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Tel</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Klubb</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Golf-ID</a:t>
                      </a:r>
                      <a:endParaRPr lang="sv-SE"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79611800"/>
                  </a:ext>
                </a:extLst>
              </a:tr>
              <a:tr h="414395">
                <a:tc>
                  <a:txBody>
                    <a:bodyPr/>
                    <a:lstStyle/>
                    <a:p>
                      <a:pPr algn="r" fontAlgn="b"/>
                      <a:r>
                        <a:rPr lang="sv-SE" sz="1200" u="none" strike="noStrike">
                          <a:effectLst/>
                        </a:rPr>
                        <a:t>1</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Einar Brekkan</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sng" strike="noStrike">
                          <a:effectLst/>
                          <a:hlinkClick r:id="rId2"/>
                        </a:rPr>
                        <a:t>einar@brekkan.com</a:t>
                      </a:r>
                      <a:endParaRPr lang="sv-SE" sz="1200" b="0" i="0" u="sng" strike="noStrike">
                        <a:solidFill>
                          <a:srgbClr val="0563C1"/>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070 869 49 69</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Upsala GK</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510604-023</a:t>
                      </a:r>
                      <a:endParaRPr lang="sv-SE" sz="1200" b="0" i="0" u="none" strike="noStrike">
                        <a:solidFill>
                          <a:srgbClr val="000000"/>
                        </a:solidFill>
                        <a:effectLst/>
                        <a:latin typeface="Helvetica-Bold"/>
                      </a:endParaRPr>
                    </a:p>
                  </a:txBody>
                  <a:tcPr marL="7620" marR="7620" marT="7620" marB="0" anchor="b"/>
                </a:tc>
                <a:extLst>
                  <a:ext uri="{0D108BD9-81ED-4DB2-BD59-A6C34878D82A}">
                    <a16:rowId xmlns:a16="http://schemas.microsoft.com/office/drawing/2014/main" val="924550090"/>
                  </a:ext>
                </a:extLst>
              </a:tr>
              <a:tr h="414395">
                <a:tc>
                  <a:txBody>
                    <a:bodyPr/>
                    <a:lstStyle/>
                    <a:p>
                      <a:pPr algn="r" fontAlgn="b"/>
                      <a:r>
                        <a:rPr lang="sv-SE" sz="12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l" fontAlgn="b"/>
                      <a:r>
                        <a:rPr lang="sv-SE" sz="1200" u="none" strike="noStrike">
                          <a:effectLst/>
                        </a:rPr>
                        <a:t>Mats Wallen</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mats.e.wallen@gmail.com</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070-647 00 97</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Enköpings GK</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dirty="0">
                          <a:effectLst/>
                        </a:rPr>
                        <a:t>620625-017</a:t>
                      </a:r>
                      <a:endParaRPr lang="sv-SE" sz="1200" b="0" i="0" u="none" strike="noStrike" dirty="0">
                        <a:solidFill>
                          <a:srgbClr val="000000"/>
                        </a:solidFill>
                        <a:effectLst/>
                        <a:latin typeface="Helvetica-Bold"/>
                      </a:endParaRPr>
                    </a:p>
                  </a:txBody>
                  <a:tcPr marL="7620" marR="7620" marT="7620" marB="0" anchor="b"/>
                </a:tc>
                <a:extLst>
                  <a:ext uri="{0D108BD9-81ED-4DB2-BD59-A6C34878D82A}">
                    <a16:rowId xmlns:a16="http://schemas.microsoft.com/office/drawing/2014/main" val="2722828427"/>
                  </a:ext>
                </a:extLst>
              </a:tr>
              <a:tr h="414395">
                <a:tc>
                  <a:txBody>
                    <a:bodyPr/>
                    <a:lstStyle/>
                    <a:p>
                      <a:pPr algn="r" fontAlgn="b"/>
                      <a:r>
                        <a:rPr lang="sv-SE" sz="12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l" fontAlgn="b"/>
                      <a:r>
                        <a:rPr lang="sv-SE" sz="1200" u="none" strike="noStrike">
                          <a:effectLst/>
                        </a:rPr>
                        <a:t>Ulf Pettersson</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ulf.pettersson@golfuppsala.se</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070-375 23 00</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Golf Uppsala</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560206-016</a:t>
                      </a:r>
                      <a:endParaRPr lang="sv-SE" sz="1200" b="0" i="0" u="none" strike="noStrike">
                        <a:solidFill>
                          <a:srgbClr val="000000"/>
                        </a:solidFill>
                        <a:effectLst/>
                        <a:latin typeface="Helvetica-Bold"/>
                      </a:endParaRPr>
                    </a:p>
                  </a:txBody>
                  <a:tcPr marL="7620" marR="7620" marT="7620" marB="0" anchor="b"/>
                </a:tc>
                <a:extLst>
                  <a:ext uri="{0D108BD9-81ED-4DB2-BD59-A6C34878D82A}">
                    <a16:rowId xmlns:a16="http://schemas.microsoft.com/office/drawing/2014/main" val="4002581001"/>
                  </a:ext>
                </a:extLst>
              </a:tr>
              <a:tr h="414395">
                <a:tc>
                  <a:txBody>
                    <a:bodyPr/>
                    <a:lstStyle/>
                    <a:p>
                      <a:pPr algn="r" fontAlgn="b"/>
                      <a:r>
                        <a:rPr lang="sv-SE" sz="12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l" fontAlgn="b"/>
                      <a:r>
                        <a:rPr lang="sv-SE" sz="1200" u="none" strike="noStrike">
                          <a:effectLst/>
                        </a:rPr>
                        <a:t>Per Mårtensson</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per.g.martensson@gmail.com</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070 512 94 16</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Sparrens GK</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511002-021</a:t>
                      </a:r>
                      <a:endParaRPr lang="sv-SE" sz="1200" b="0" i="0" u="none" strike="noStrike">
                        <a:solidFill>
                          <a:srgbClr val="000000"/>
                        </a:solidFill>
                        <a:effectLst/>
                        <a:latin typeface="Helvetica-Bold"/>
                      </a:endParaRPr>
                    </a:p>
                  </a:txBody>
                  <a:tcPr marL="7620" marR="7620" marT="7620" marB="0" anchor="b"/>
                </a:tc>
                <a:extLst>
                  <a:ext uri="{0D108BD9-81ED-4DB2-BD59-A6C34878D82A}">
                    <a16:rowId xmlns:a16="http://schemas.microsoft.com/office/drawing/2014/main" val="3559844806"/>
                  </a:ext>
                </a:extLst>
              </a:tr>
              <a:tr h="414395">
                <a:tc>
                  <a:txBody>
                    <a:bodyPr/>
                    <a:lstStyle/>
                    <a:p>
                      <a:pPr algn="r" fontAlgn="b"/>
                      <a:r>
                        <a:rPr lang="sv-SE" sz="12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l" fontAlgn="b"/>
                      <a:r>
                        <a:rPr lang="sv-SE" sz="1200" u="none" strike="noStrike">
                          <a:effectLst/>
                        </a:rPr>
                        <a:t>Agneta Molge</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info@amgardinsomnad.se</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070-52118 32</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Örbyhus GK</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510510-037</a:t>
                      </a:r>
                      <a:endParaRPr lang="sv-SE"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6885463"/>
                  </a:ext>
                </a:extLst>
              </a:tr>
              <a:tr h="414395">
                <a:tc>
                  <a:txBody>
                    <a:bodyPr/>
                    <a:lstStyle/>
                    <a:p>
                      <a:pPr algn="r" fontAlgn="b"/>
                      <a:r>
                        <a:rPr lang="sv-SE" sz="12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l" fontAlgn="b"/>
                      <a:r>
                        <a:rPr lang="sv-SE" sz="1200" u="none" strike="noStrike">
                          <a:effectLst/>
                        </a:rPr>
                        <a:t>Björn Hanberg</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ordforande@wattholmagk.se</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070-579 13 39</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Wattholma GK</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490327-031</a:t>
                      </a:r>
                      <a:endParaRPr lang="sv-SE"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95552332"/>
                  </a:ext>
                </a:extLst>
              </a:tr>
              <a:tr h="414395">
                <a:tc>
                  <a:txBody>
                    <a:bodyPr/>
                    <a:lstStyle/>
                    <a:p>
                      <a:pPr algn="r" fontAlgn="b"/>
                      <a:r>
                        <a:rPr lang="sv-SE" sz="12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l" fontAlgn="b"/>
                      <a:r>
                        <a:rPr lang="sv-SE" sz="1200" u="none" strike="noStrike">
                          <a:effectLst/>
                        </a:rPr>
                        <a:t>Niklas Boström</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niklas.bostrom@gmail.com</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070-999 22 40</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Johannesbergs GK</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650413-034</a:t>
                      </a:r>
                      <a:endParaRPr lang="sv-SE" sz="1200" b="0" i="0" u="none" strike="noStrike">
                        <a:solidFill>
                          <a:srgbClr val="000000"/>
                        </a:solidFill>
                        <a:effectLst/>
                        <a:latin typeface="Helvetica-Bold"/>
                      </a:endParaRPr>
                    </a:p>
                  </a:txBody>
                  <a:tcPr marL="7620" marR="7620" marT="7620" marB="0" anchor="b"/>
                </a:tc>
                <a:extLst>
                  <a:ext uri="{0D108BD9-81ED-4DB2-BD59-A6C34878D82A}">
                    <a16:rowId xmlns:a16="http://schemas.microsoft.com/office/drawing/2014/main" val="3702730672"/>
                  </a:ext>
                </a:extLst>
              </a:tr>
              <a:tr h="414395">
                <a:tc>
                  <a:txBody>
                    <a:bodyPr/>
                    <a:lstStyle/>
                    <a:p>
                      <a:pPr algn="r" fontAlgn="b"/>
                      <a:r>
                        <a:rPr lang="sv-SE" sz="1200" b="0" i="0" u="none" strike="noStrike" dirty="0">
                          <a:solidFill>
                            <a:srgbClr val="000000"/>
                          </a:solidFill>
                          <a:effectLst/>
                          <a:latin typeface="Calibri" panose="020F0502020204030204" pitchFamily="34" charset="0"/>
                        </a:rPr>
                        <a:t>8</a:t>
                      </a:r>
                    </a:p>
                  </a:txBody>
                  <a:tcPr marL="7620" marR="7620" marT="7620" marB="0" anchor="b"/>
                </a:tc>
                <a:tc>
                  <a:txBody>
                    <a:bodyPr/>
                    <a:lstStyle/>
                    <a:p>
                      <a:pPr algn="l" fontAlgn="b"/>
                      <a:r>
                        <a:rPr lang="sv-SE" sz="1200" u="none" strike="noStrike">
                          <a:effectLst/>
                        </a:rPr>
                        <a:t>Håkan Sjöberg</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c.hakan.sjoberg@gmail.com</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070-220 43 37</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Öregrunds GK</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490819-023</a:t>
                      </a:r>
                      <a:endParaRPr lang="sv-SE" sz="1200" b="0" i="0" u="none" strike="noStrike">
                        <a:solidFill>
                          <a:srgbClr val="000000"/>
                        </a:solidFill>
                        <a:effectLst/>
                        <a:latin typeface="Helvetica-Bold"/>
                      </a:endParaRPr>
                    </a:p>
                  </a:txBody>
                  <a:tcPr marL="7620" marR="7620" marT="7620" marB="0" anchor="b"/>
                </a:tc>
                <a:extLst>
                  <a:ext uri="{0D108BD9-81ED-4DB2-BD59-A6C34878D82A}">
                    <a16:rowId xmlns:a16="http://schemas.microsoft.com/office/drawing/2014/main" val="4245410821"/>
                  </a:ext>
                </a:extLst>
              </a:tr>
              <a:tr h="414395">
                <a:tc>
                  <a:txBody>
                    <a:bodyPr/>
                    <a:lstStyle/>
                    <a:p>
                      <a:pPr algn="r" fontAlgn="b"/>
                      <a:r>
                        <a:rPr lang="sv-SE" sz="1200" b="0" i="0" u="none" strike="noStrike" dirty="0">
                          <a:solidFill>
                            <a:srgbClr val="000000"/>
                          </a:solidFill>
                          <a:effectLst/>
                          <a:latin typeface="Calibri" panose="020F0502020204030204" pitchFamily="34" charset="0"/>
                        </a:rPr>
                        <a:t>9</a:t>
                      </a:r>
                    </a:p>
                  </a:txBody>
                  <a:tcPr marL="7620" marR="7620" marT="7620" marB="0" anchor="b"/>
                </a:tc>
                <a:tc>
                  <a:txBody>
                    <a:bodyPr/>
                    <a:lstStyle/>
                    <a:p>
                      <a:pPr algn="l" fontAlgn="b"/>
                      <a:r>
                        <a:rPr lang="sv-SE" sz="1200" u="none" strike="noStrike">
                          <a:effectLst/>
                        </a:rPr>
                        <a:t>Lars Andersson</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larsand.knivsta@gmail.com</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0705-72 84 07</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Vassunda GK</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480624-039</a:t>
                      </a:r>
                      <a:endParaRPr lang="sv-SE" sz="1200" b="0" i="0" u="none" strike="noStrike">
                        <a:solidFill>
                          <a:srgbClr val="000000"/>
                        </a:solidFill>
                        <a:effectLst/>
                        <a:latin typeface="Helvetica-Bold"/>
                      </a:endParaRPr>
                    </a:p>
                  </a:txBody>
                  <a:tcPr marL="7620" marR="7620" marT="7620" marB="0" anchor="b"/>
                </a:tc>
                <a:extLst>
                  <a:ext uri="{0D108BD9-81ED-4DB2-BD59-A6C34878D82A}">
                    <a16:rowId xmlns:a16="http://schemas.microsoft.com/office/drawing/2014/main" val="525403069"/>
                  </a:ext>
                </a:extLst>
              </a:tr>
              <a:tr h="414395">
                <a:tc>
                  <a:txBody>
                    <a:bodyPr/>
                    <a:lstStyle/>
                    <a:p>
                      <a:pPr algn="r" fontAlgn="b"/>
                      <a:r>
                        <a:rPr lang="sv-SE" sz="1200" u="none" strike="noStrike" dirty="0">
                          <a:effectLst/>
                        </a:rPr>
                        <a:t>10</a:t>
                      </a:r>
                      <a:endParaRPr lang="sv-S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Örjan Löfström</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sng" strike="noStrike">
                          <a:effectLst/>
                          <a:hlinkClick r:id="rId3"/>
                        </a:rPr>
                        <a:t>orjan.lofstrom@gmail.com</a:t>
                      </a:r>
                      <a:endParaRPr lang="sv-SE" sz="1200" b="0" i="0" u="sng" strike="noStrike">
                        <a:solidFill>
                          <a:srgbClr val="0563C1"/>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070-604 29 60</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Älvkarleby GK</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520208-018</a:t>
                      </a:r>
                      <a:endParaRPr lang="sv-SE" sz="1200" b="0" i="0" u="none" strike="noStrike">
                        <a:solidFill>
                          <a:srgbClr val="000000"/>
                        </a:solidFill>
                        <a:effectLst/>
                        <a:latin typeface="Helvetica-Bold"/>
                      </a:endParaRPr>
                    </a:p>
                  </a:txBody>
                  <a:tcPr marL="7620" marR="7620" marT="7620" marB="0" anchor="b"/>
                </a:tc>
                <a:extLst>
                  <a:ext uri="{0D108BD9-81ED-4DB2-BD59-A6C34878D82A}">
                    <a16:rowId xmlns:a16="http://schemas.microsoft.com/office/drawing/2014/main" val="217428384"/>
                  </a:ext>
                </a:extLst>
              </a:tr>
              <a:tr h="414395">
                <a:tc>
                  <a:txBody>
                    <a:bodyPr/>
                    <a:lstStyle/>
                    <a:p>
                      <a:pPr algn="r" fontAlgn="b"/>
                      <a:r>
                        <a:rPr lang="sv-SE" sz="1200" u="none" strike="noStrike" dirty="0">
                          <a:effectLst/>
                        </a:rPr>
                        <a:t>11</a:t>
                      </a:r>
                      <a:endParaRPr lang="sv-S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Kenneth Turban</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kenneth.turban@telia.com</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a:effectLst/>
                        </a:rPr>
                        <a:t>070-204 10 82</a:t>
                      </a:r>
                      <a:endParaRPr lang="sv-SE" sz="1200" b="0" i="0" u="none" strike="noStrike">
                        <a:solidFill>
                          <a:srgbClr val="000000"/>
                        </a:solidFill>
                        <a:effectLst/>
                        <a:latin typeface="Helvetica-Bold"/>
                      </a:endParaRPr>
                    </a:p>
                  </a:txBody>
                  <a:tcPr marL="7620" marR="7620" marT="7620" marB="0" anchor="b"/>
                </a:tc>
                <a:tc>
                  <a:txBody>
                    <a:bodyPr/>
                    <a:lstStyle/>
                    <a:p>
                      <a:pPr algn="l" fontAlgn="b"/>
                      <a:r>
                        <a:rPr lang="sv-SE" sz="1200" u="none" strike="noStrike">
                          <a:effectLst/>
                        </a:rPr>
                        <a:t>Golf Uppsala</a:t>
                      </a:r>
                      <a:endParaRPr lang="sv-S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200" u="none" strike="noStrike" dirty="0">
                          <a:effectLst/>
                        </a:rPr>
                        <a:t>500710-018</a:t>
                      </a:r>
                      <a:endParaRPr lang="sv-SE" sz="1200" b="0" i="0" u="none" strike="noStrike" dirty="0">
                        <a:solidFill>
                          <a:srgbClr val="000000"/>
                        </a:solidFill>
                        <a:effectLst/>
                        <a:latin typeface="Helvetica-Bold"/>
                      </a:endParaRPr>
                    </a:p>
                  </a:txBody>
                  <a:tcPr marL="7620" marR="7620" marT="7620" marB="0" anchor="b"/>
                </a:tc>
                <a:extLst>
                  <a:ext uri="{0D108BD9-81ED-4DB2-BD59-A6C34878D82A}">
                    <a16:rowId xmlns:a16="http://schemas.microsoft.com/office/drawing/2014/main" val="1658847496"/>
                  </a:ext>
                </a:extLst>
              </a:tr>
            </a:tbl>
          </a:graphicData>
        </a:graphic>
      </p:graphicFrame>
    </p:spTree>
    <p:extLst>
      <p:ext uri="{BB962C8B-B14F-4D97-AF65-F5344CB8AC3E}">
        <p14:creationId xmlns:p14="http://schemas.microsoft.com/office/powerpoint/2010/main" val="21552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6633C-385E-834A-BEF6-228CEC985CF6}"/>
              </a:ext>
            </a:extLst>
          </p:cNvPr>
          <p:cNvSpPr>
            <a:spLocks noGrp="1"/>
          </p:cNvSpPr>
          <p:nvPr>
            <p:ph type="title"/>
          </p:nvPr>
        </p:nvSpPr>
        <p:spPr/>
        <p:txBody>
          <a:bodyPr>
            <a:normAutofit fontScale="90000"/>
          </a:bodyPr>
          <a:lstStyle/>
          <a:p>
            <a:r>
              <a:rPr lang="sv-SE" dirty="0"/>
              <a:t>Deltagare från UGF</a:t>
            </a:r>
          </a:p>
        </p:txBody>
      </p:sp>
      <p:sp>
        <p:nvSpPr>
          <p:cNvPr id="3" name="Rektangel 2">
            <a:extLst>
              <a:ext uri="{FF2B5EF4-FFF2-40B4-BE49-F238E27FC236}">
                <a16:creationId xmlns:a16="http://schemas.microsoft.com/office/drawing/2014/main" id="{BF802F23-6874-A846-81D5-A9B1F76A5EAB}"/>
              </a:ext>
            </a:extLst>
          </p:cNvPr>
          <p:cNvSpPr/>
          <p:nvPr/>
        </p:nvSpPr>
        <p:spPr>
          <a:xfrm>
            <a:off x="1924490" y="1443839"/>
            <a:ext cx="8527312" cy="3139321"/>
          </a:xfrm>
          <a:prstGeom prst="rect">
            <a:avLst/>
          </a:prstGeom>
        </p:spPr>
        <p:txBody>
          <a:bodyPr wrap="square">
            <a:spAutoFit/>
          </a:bodyPr>
          <a:lstStyle/>
          <a:p>
            <a:br>
              <a:rPr lang="sv-SE" dirty="0"/>
            </a:br>
            <a:r>
              <a:rPr lang="sv-SE" dirty="0"/>
              <a:t>Hasse Andersson, Ordförande</a:t>
            </a:r>
            <a:br>
              <a:rPr lang="sv-SE" dirty="0"/>
            </a:br>
            <a:r>
              <a:rPr lang="sv-SE" dirty="0"/>
              <a:t>Stefan Ståhl, Domaransvarig</a:t>
            </a:r>
            <a:br>
              <a:rPr lang="sv-SE" dirty="0"/>
            </a:br>
            <a:r>
              <a:rPr lang="sv-SE" dirty="0"/>
              <a:t>Martin Gavelin, Tävlingsansvarig</a:t>
            </a:r>
            <a:br>
              <a:rPr lang="sv-SE" dirty="0"/>
            </a:br>
            <a:r>
              <a:rPr lang="sv-SE" dirty="0"/>
              <a:t>Reidar Andersson, SM veckan 2022</a:t>
            </a:r>
            <a:br>
              <a:rPr lang="sv-SE" dirty="0"/>
            </a:br>
            <a:r>
              <a:rPr lang="sv-SE" dirty="0"/>
              <a:t>Isa Lindblad, Valberedning</a:t>
            </a:r>
            <a:br>
              <a:rPr lang="sv-SE" dirty="0"/>
            </a:br>
            <a:r>
              <a:rPr lang="sv-SE" dirty="0"/>
              <a:t>Anders Lindblad, Marknad &amp; Kommunikation</a:t>
            </a:r>
            <a:br>
              <a:rPr lang="sv-SE" dirty="0"/>
            </a:br>
            <a:br>
              <a:rPr lang="sv-SE" dirty="0"/>
            </a:br>
            <a:br>
              <a:rPr lang="sv-SE" dirty="0"/>
            </a:br>
            <a:r>
              <a:rPr lang="sv-SE" b="1" dirty="0"/>
              <a:t>Eckerölinjen</a:t>
            </a:r>
            <a:br>
              <a:rPr lang="sv-SE" dirty="0"/>
            </a:br>
            <a:r>
              <a:rPr lang="sv-SE" dirty="0"/>
              <a:t>Marie </a:t>
            </a:r>
            <a:r>
              <a:rPr lang="sv-SE" dirty="0" err="1"/>
              <a:t>Ådeby</a:t>
            </a:r>
            <a:r>
              <a:rPr lang="sv-SE" dirty="0"/>
              <a:t>, Försäljning</a:t>
            </a:r>
          </a:p>
        </p:txBody>
      </p:sp>
    </p:spTree>
    <p:extLst>
      <p:ext uri="{BB962C8B-B14F-4D97-AF65-F5344CB8AC3E}">
        <p14:creationId xmlns:p14="http://schemas.microsoft.com/office/powerpoint/2010/main" val="273166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7DA6E0-F2F9-084C-ABD7-D73541F3BF9A}"/>
              </a:ext>
            </a:extLst>
          </p:cNvPr>
          <p:cNvSpPr>
            <a:spLocks noGrp="1"/>
          </p:cNvSpPr>
          <p:nvPr>
            <p:ph type="title"/>
          </p:nvPr>
        </p:nvSpPr>
        <p:spPr/>
        <p:txBody>
          <a:bodyPr>
            <a:normAutofit fontScale="90000"/>
          </a:bodyPr>
          <a:lstStyle/>
          <a:p>
            <a:r>
              <a:rPr lang="sv-SE" dirty="0"/>
              <a:t>Preliminärt program</a:t>
            </a:r>
          </a:p>
        </p:txBody>
      </p:sp>
      <p:sp>
        <p:nvSpPr>
          <p:cNvPr id="3" name="Rektangel 2">
            <a:extLst>
              <a:ext uri="{FF2B5EF4-FFF2-40B4-BE49-F238E27FC236}">
                <a16:creationId xmlns:a16="http://schemas.microsoft.com/office/drawing/2014/main" id="{C182A146-B380-DE4E-A788-04B71EE65EA5}"/>
              </a:ext>
            </a:extLst>
          </p:cNvPr>
          <p:cNvSpPr/>
          <p:nvPr/>
        </p:nvSpPr>
        <p:spPr>
          <a:xfrm>
            <a:off x="1392861" y="1623780"/>
            <a:ext cx="9601200" cy="3658374"/>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Fredag 27/8</a:t>
            </a:r>
            <a:r>
              <a:rPr lang="sv-SE" dirty="0">
                <a:latin typeface="Calibri" panose="020F0502020204030204" pitchFamily="34" charset="0"/>
                <a:ea typeface="Calibri" panose="020F0502020204030204" pitchFamily="34" charset="0"/>
                <a:cs typeface="Times New Roman" panose="02020603050405020304" pitchFamily="18" charset="0"/>
              </a:rPr>
              <a:t> samling 0900 i färjekön till Eckerölinjen i Grisslehamn för biljettutdelning. Lägg gärna en kopia på inbjudan i vindrutan för lättare identifiering av </a:t>
            </a:r>
            <a:r>
              <a:rPr lang="sv-SE" dirty="0" err="1">
                <a:latin typeface="Calibri" panose="020F0502020204030204" pitchFamily="34" charset="0"/>
                <a:ea typeface="Calibri" panose="020F0502020204030204" pitchFamily="34" charset="0"/>
                <a:cs typeface="Times New Roman" panose="02020603050405020304" pitchFamily="18" charset="0"/>
              </a:rPr>
              <a:t>ELs</a:t>
            </a:r>
            <a:r>
              <a:rPr lang="sv-SE" dirty="0">
                <a:latin typeface="Calibri" panose="020F0502020204030204" pitchFamily="34" charset="0"/>
                <a:ea typeface="Calibri" panose="020F0502020204030204" pitchFamily="34" charset="0"/>
                <a:cs typeface="Times New Roman" panose="02020603050405020304" pitchFamily="18" charset="0"/>
              </a:rPr>
              <a:t> representant.</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1000 avgång och konferensstart. Kaffe och smörgås serveras under tiden.</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1300 (lokal tid) ankomst Eckerö för vidare transport till hotell Park </a:t>
            </a:r>
            <a:r>
              <a:rPr lang="sv-SE" dirty="0" err="1">
                <a:latin typeface="Calibri" panose="020F0502020204030204" pitchFamily="34" charset="0"/>
                <a:ea typeface="Calibri" panose="020F0502020204030204" pitchFamily="34" charset="0"/>
                <a:cs typeface="Times New Roman" panose="02020603050405020304" pitchFamily="18" charset="0"/>
              </a:rPr>
              <a:t>Alandia</a:t>
            </a:r>
            <a:r>
              <a:rPr lang="sv-SE" dirty="0">
                <a:latin typeface="Calibri" panose="020F0502020204030204" pitchFamily="34" charset="0"/>
                <a:ea typeface="Calibri" panose="020F0502020204030204" pitchFamily="34" charset="0"/>
                <a:cs typeface="Times New Roman" panose="02020603050405020304" pitchFamily="18" charset="0"/>
              </a:rPr>
              <a:t> i Mariehamn. Incheckning och eventuell lunch på egen bekostnad.</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1430 konferensen fortsätter</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1800 presentation av byggandet av nya Slottsbanan på Ålands GK av klubbens försäljningschef Björn Wallström</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1830 avslutning på konferensdelen</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1900 gemensam middag</a:t>
            </a:r>
          </a:p>
        </p:txBody>
      </p:sp>
    </p:spTree>
    <p:extLst>
      <p:ext uri="{BB962C8B-B14F-4D97-AF65-F5344CB8AC3E}">
        <p14:creationId xmlns:p14="http://schemas.microsoft.com/office/powerpoint/2010/main" val="285070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EC80A-144B-F744-9180-0EBF3B075BE4}"/>
              </a:ext>
            </a:extLst>
          </p:cNvPr>
          <p:cNvSpPr>
            <a:spLocks noGrp="1"/>
          </p:cNvSpPr>
          <p:nvPr>
            <p:ph type="title"/>
          </p:nvPr>
        </p:nvSpPr>
        <p:spPr/>
        <p:txBody>
          <a:bodyPr>
            <a:normAutofit fontScale="90000"/>
          </a:bodyPr>
          <a:lstStyle/>
          <a:p>
            <a:r>
              <a:rPr lang="sv-SE" dirty="0"/>
              <a:t>Program Lördag 28/8</a:t>
            </a:r>
          </a:p>
        </p:txBody>
      </p:sp>
      <p:sp>
        <p:nvSpPr>
          <p:cNvPr id="3" name="Rektangel 2">
            <a:extLst>
              <a:ext uri="{FF2B5EF4-FFF2-40B4-BE49-F238E27FC236}">
                <a16:creationId xmlns:a16="http://schemas.microsoft.com/office/drawing/2014/main" id="{F5550C24-D299-C245-B343-C823202D0066}"/>
              </a:ext>
            </a:extLst>
          </p:cNvPr>
          <p:cNvSpPr/>
          <p:nvPr/>
        </p:nvSpPr>
        <p:spPr>
          <a:xfrm>
            <a:off x="935665" y="1487425"/>
            <a:ext cx="10728251" cy="3760966"/>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Lördag 28/8</a:t>
            </a:r>
            <a:r>
              <a:rPr lang="sv-SE" dirty="0">
                <a:latin typeface="Calibri" panose="020F0502020204030204" pitchFamily="34" charset="0"/>
                <a:ea typeface="Calibri" panose="020F0502020204030204" pitchFamily="34" charset="0"/>
                <a:cs typeface="Times New Roman" panose="02020603050405020304" pitchFamily="18" charset="0"/>
              </a:rPr>
              <a:t> Frukost från 0630</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0821 första start på golfen på Slottsbanan (</a:t>
            </a:r>
            <a:r>
              <a:rPr lang="sv-SE" dirty="0" err="1">
                <a:latin typeface="Calibri" panose="020F0502020204030204" pitchFamily="34" charset="0"/>
                <a:ea typeface="Calibri" panose="020F0502020204030204" pitchFamily="34" charset="0"/>
                <a:cs typeface="Times New Roman" panose="02020603050405020304" pitchFamily="18" charset="0"/>
              </a:rPr>
              <a:t>ev</a:t>
            </a:r>
            <a:r>
              <a:rPr lang="sv-SE" dirty="0">
                <a:latin typeface="Calibri" panose="020F0502020204030204" pitchFamily="34" charset="0"/>
                <a:ea typeface="Calibri" panose="020F0502020204030204" pitchFamily="34" charset="0"/>
                <a:cs typeface="Times New Roman" panose="02020603050405020304" pitchFamily="18" charset="0"/>
              </a:rPr>
              <a:t> golfbilar bokas i förväg)</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Efter rundan lunch på egen bekostnad i restaurangen som drivs av Mikael Björklund (Årets kock i Sverige samt vinnare av Robinson häromåret)</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Prisutdelning för dagens tävling innan avresa mot Eckerö.</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1830 M/S Eckerö stävar hemåt mot Sverige igen. Samling i </a:t>
            </a:r>
            <a:r>
              <a:rPr lang="sv-SE" dirty="0" err="1">
                <a:latin typeface="Calibri" panose="020F0502020204030204" pitchFamily="34" charset="0"/>
                <a:ea typeface="Calibri" panose="020F0502020204030204" pitchFamily="34" charset="0"/>
                <a:cs typeface="Times New Roman" panose="02020603050405020304" pitchFamily="18" charset="0"/>
              </a:rPr>
              <a:t>bufférestaurangen</a:t>
            </a:r>
            <a:r>
              <a:rPr lang="sv-SE" dirty="0">
                <a:latin typeface="Calibri" panose="020F0502020204030204" pitchFamily="34" charset="0"/>
                <a:ea typeface="Calibri" panose="020F0502020204030204" pitchFamily="34" charset="0"/>
                <a:cs typeface="Times New Roman" panose="02020603050405020304" pitchFamily="18" charset="0"/>
              </a:rPr>
              <a:t>. Smörgåsbord serveras och ingår. </a:t>
            </a:r>
            <a:r>
              <a:rPr lang="sv-SE" dirty="0" err="1">
                <a:latin typeface="Calibri" panose="020F0502020204030204" pitchFamily="34" charset="0"/>
                <a:ea typeface="Calibri" panose="020F0502020204030204" pitchFamily="34" charset="0"/>
                <a:cs typeface="Times New Roman" panose="02020603050405020304" pitchFamily="18" charset="0"/>
              </a:rPr>
              <a:t>Exkl</a:t>
            </a:r>
            <a:r>
              <a:rPr lang="sv-SE" dirty="0">
                <a:latin typeface="Calibri" panose="020F0502020204030204" pitchFamily="34" charset="0"/>
                <a:ea typeface="Calibri" panose="020F0502020204030204" pitchFamily="34" charset="0"/>
                <a:cs typeface="Times New Roman" panose="02020603050405020304" pitchFamily="18" charset="0"/>
              </a:rPr>
              <a:t> dryck.</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1930 ankomst Grisslehamn och tack för denna gång.</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Varmt välkomna till denna fullspäckade och spännande konferens på Åland!</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Ett detaljerat konferensprogram med dagordning erhålls vid avresan.</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740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1831F-B4BC-9B44-ABAA-8951B80BF1FD}"/>
              </a:ext>
            </a:extLst>
          </p:cNvPr>
          <p:cNvSpPr>
            <a:spLocks noGrp="1"/>
          </p:cNvSpPr>
          <p:nvPr>
            <p:ph type="title"/>
          </p:nvPr>
        </p:nvSpPr>
        <p:spPr/>
        <p:txBody>
          <a:bodyPr>
            <a:normAutofit fontScale="90000"/>
          </a:bodyPr>
          <a:lstStyle/>
          <a:p>
            <a:pPr algn="l"/>
            <a:r>
              <a:rPr lang="sv-SE" dirty="0"/>
              <a:t>Ålands Golfklubb</a:t>
            </a:r>
          </a:p>
        </p:txBody>
      </p:sp>
      <p:sp>
        <p:nvSpPr>
          <p:cNvPr id="3" name="Rektangel 2">
            <a:extLst>
              <a:ext uri="{FF2B5EF4-FFF2-40B4-BE49-F238E27FC236}">
                <a16:creationId xmlns:a16="http://schemas.microsoft.com/office/drawing/2014/main" id="{424BD4E0-711A-CF46-9E20-2853740D9C19}"/>
              </a:ext>
            </a:extLst>
          </p:cNvPr>
          <p:cNvSpPr/>
          <p:nvPr/>
        </p:nvSpPr>
        <p:spPr>
          <a:xfrm>
            <a:off x="368587" y="922566"/>
            <a:ext cx="4926428" cy="5078313"/>
          </a:xfrm>
          <a:prstGeom prst="rect">
            <a:avLst/>
          </a:prstGeom>
        </p:spPr>
        <p:txBody>
          <a:bodyPr wrap="square">
            <a:spAutoFit/>
          </a:bodyPr>
          <a:lstStyle/>
          <a:p>
            <a:r>
              <a:rPr lang="sv-SE" dirty="0">
                <a:solidFill>
                  <a:srgbClr val="555555"/>
                </a:solidFill>
                <a:latin typeface="roboto" panose="020B0604020202020204" pitchFamily="2" charset="0"/>
              </a:rPr>
              <a:t>Slottsbanan öppnades ursprungligen 1983 och har under flera decennier varit ett av Nordens populäraste golfresmål. År 2020 öppnades Slottsbanan efter en total ombyggnad som har fått många golfentusiaster och golfjournalister att höja på ögonbrynen.</a:t>
            </a:r>
          </a:p>
          <a:p>
            <a:r>
              <a:rPr lang="sv-SE" dirty="0">
                <a:solidFill>
                  <a:srgbClr val="555555"/>
                </a:solidFill>
                <a:latin typeface="roboto" panose="020B0604020202020204" pitchFamily="2" charset="0"/>
              </a:rPr>
              <a:t>Den danske banarkitekten Philip </a:t>
            </a:r>
            <a:r>
              <a:rPr lang="sv-SE" dirty="0" err="1">
                <a:solidFill>
                  <a:srgbClr val="555555"/>
                </a:solidFill>
                <a:latin typeface="roboto" panose="020B0604020202020204" pitchFamily="2" charset="0"/>
              </a:rPr>
              <a:t>Spogárd</a:t>
            </a:r>
            <a:r>
              <a:rPr lang="sv-SE" dirty="0">
                <a:solidFill>
                  <a:srgbClr val="555555"/>
                </a:solidFill>
                <a:latin typeface="roboto" panose="020B0604020202020204" pitchFamily="2" charset="0"/>
              </a:rPr>
              <a:t> har lyckats skapa en bana som redan nu omnämns som en av Europas kommande toppbanor, där greenområdena är i toppskick och där spelarna inte kan se sig mätta på utsikten över det storslagna och historiska landskapet kring Slottssundet. Många av hålen spelas direkt vid Slottssundets strand och från samtliga hål erbjuds utsikt över vattnet. Det är heller inte alla banor förunnat att kunna erbjuda sina besökare ett medeltida slott som bakgrundskuliss.</a:t>
            </a:r>
          </a:p>
        </p:txBody>
      </p:sp>
      <p:pic>
        <p:nvPicPr>
          <p:cNvPr id="4" name="Picture 2">
            <a:extLst>
              <a:ext uri="{FF2B5EF4-FFF2-40B4-BE49-F238E27FC236}">
                <a16:creationId xmlns:a16="http://schemas.microsoft.com/office/drawing/2014/main" id="{DCEE31BA-E794-9240-B3FC-C18CD672F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2061" y="186722"/>
            <a:ext cx="5768477" cy="584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96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502526-6CAF-A84F-9FB5-CECE292B7C88}"/>
              </a:ext>
            </a:extLst>
          </p:cNvPr>
          <p:cNvSpPr>
            <a:spLocks noGrp="1"/>
          </p:cNvSpPr>
          <p:nvPr>
            <p:ph type="title"/>
          </p:nvPr>
        </p:nvSpPr>
        <p:spPr/>
        <p:txBody>
          <a:bodyPr>
            <a:normAutofit fontScale="90000"/>
          </a:bodyPr>
          <a:lstStyle/>
          <a:p>
            <a:r>
              <a:rPr lang="sv-SE" dirty="0"/>
              <a:t>Startlista</a:t>
            </a:r>
          </a:p>
        </p:txBody>
      </p:sp>
      <p:sp>
        <p:nvSpPr>
          <p:cNvPr id="3" name="Rektangel 2">
            <a:extLst>
              <a:ext uri="{FF2B5EF4-FFF2-40B4-BE49-F238E27FC236}">
                <a16:creationId xmlns:a16="http://schemas.microsoft.com/office/drawing/2014/main" id="{C70D415C-201F-1B47-9F73-6EBD4BF43388}"/>
              </a:ext>
            </a:extLst>
          </p:cNvPr>
          <p:cNvSpPr/>
          <p:nvPr/>
        </p:nvSpPr>
        <p:spPr>
          <a:xfrm>
            <a:off x="1850065" y="1945769"/>
            <a:ext cx="8984512" cy="2862322"/>
          </a:xfrm>
          <a:prstGeom prst="rect">
            <a:avLst/>
          </a:prstGeom>
        </p:spPr>
        <p:txBody>
          <a:bodyPr wrap="square">
            <a:spAutoFit/>
          </a:bodyPr>
          <a:lstStyle/>
          <a:p>
            <a:r>
              <a:rPr lang="sv-SE" dirty="0"/>
              <a:t>UGF Ordförandekonferens </a:t>
            </a:r>
          </a:p>
          <a:p>
            <a:r>
              <a:rPr lang="sv-SE" dirty="0"/>
              <a:t>STARTLISTA den 28 augusti 2021 Ålands Golfklubb - Slottsbanan</a:t>
            </a:r>
          </a:p>
          <a:p>
            <a:r>
              <a:rPr lang="sv-SE" b="1" dirty="0"/>
              <a:t>08:21</a:t>
            </a:r>
            <a:r>
              <a:rPr lang="sv-SE" dirty="0"/>
              <a:t> ANDERSSON, Hans 17,5, 18, BREKKAN, Einar 16,3 16, PETTERSSON, Ulf 23,0 24 </a:t>
            </a:r>
          </a:p>
          <a:p>
            <a:r>
              <a:rPr lang="sv-SE" b="1" dirty="0"/>
              <a:t>08:30</a:t>
            </a:r>
            <a:r>
              <a:rPr lang="sv-SE" dirty="0"/>
              <a:t> STÅHL, Stefan 11,1, 10, WALLÉN, Mats 6,5 5, SJÖBERG, Håkan 20,4 21, TURBAN, Kenneth 10,4 10 </a:t>
            </a:r>
          </a:p>
          <a:p>
            <a:r>
              <a:rPr lang="sv-SE" b="1" dirty="0"/>
              <a:t>08:39</a:t>
            </a:r>
            <a:r>
              <a:rPr lang="sv-SE" dirty="0"/>
              <a:t> ANDERSSON, Reidar 22,6 23, MÅRTENSSON, Per 26,6 28, MOLGE, Agneta 35, ANDERSSON, Lars 24,8 26</a:t>
            </a:r>
          </a:p>
          <a:p>
            <a:r>
              <a:rPr lang="sv-SE" b="1" dirty="0"/>
              <a:t>08:48</a:t>
            </a:r>
            <a:r>
              <a:rPr lang="sv-SE" dirty="0"/>
              <a:t> GAVELIN, Martin 5,3 4, HANBERG, Björn 17,8 18, BOSTRÖM, Niklas 5,2 4, LÖFSTRÖM, Örjan 21,6 22 </a:t>
            </a:r>
          </a:p>
          <a:p>
            <a:r>
              <a:rPr lang="sv-SE" b="1" dirty="0"/>
              <a:t>11:48</a:t>
            </a:r>
            <a:r>
              <a:rPr lang="sv-SE" dirty="0"/>
              <a:t> LINDBLAD, Isa 21,3 21, LINDBLAD, Anders 19,8 20</a:t>
            </a:r>
          </a:p>
        </p:txBody>
      </p:sp>
    </p:spTree>
    <p:extLst>
      <p:ext uri="{BB962C8B-B14F-4D97-AF65-F5344CB8AC3E}">
        <p14:creationId xmlns:p14="http://schemas.microsoft.com/office/powerpoint/2010/main" val="45310621"/>
      </p:ext>
    </p:extLst>
  </p:cSld>
  <p:clrMapOvr>
    <a:masterClrMapping/>
  </p:clrMapOvr>
</p:sld>
</file>

<file path=ppt/theme/theme1.xml><?xml version="1.0" encoding="utf-8"?>
<a:theme xmlns:a="http://schemas.openxmlformats.org/drawingml/2006/main" name="Office Theme">
  <a:themeElements>
    <a:clrScheme name="UGF">
      <a:dk1>
        <a:sysClr val="windowText" lastClr="000000"/>
      </a:dk1>
      <a:lt1>
        <a:sysClr val="window" lastClr="FFFFFF"/>
      </a:lt1>
      <a:dk2>
        <a:srgbClr val="002F87"/>
      </a:dk2>
      <a:lt2>
        <a:srgbClr val="E7E6E6"/>
      </a:lt2>
      <a:accent1>
        <a:srgbClr val="002F87"/>
      </a:accent1>
      <a:accent2>
        <a:srgbClr val="ED7D31"/>
      </a:accent2>
      <a:accent3>
        <a:srgbClr val="A5A5A5"/>
      </a:accent3>
      <a:accent4>
        <a:srgbClr val="FFC000"/>
      </a:accent4>
      <a:accent5>
        <a:srgbClr val="002F87"/>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2840</TotalTime>
  <Words>1888</Words>
  <Application>Microsoft Macintosh PowerPoint</Application>
  <PresentationFormat>Bredbild</PresentationFormat>
  <Paragraphs>300</Paragraphs>
  <Slides>35</Slides>
  <Notes>3</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35</vt:i4>
      </vt:variant>
    </vt:vector>
  </HeadingPairs>
  <TitlesOfParts>
    <vt:vector size="42" baseType="lpstr">
      <vt:lpstr>Arial</vt:lpstr>
      <vt:lpstr>Calibri</vt:lpstr>
      <vt:lpstr>Franklin Gothic Book</vt:lpstr>
      <vt:lpstr>Franklin Gothic Medium</vt:lpstr>
      <vt:lpstr>Helvetica-Bold</vt:lpstr>
      <vt:lpstr>roboto</vt:lpstr>
      <vt:lpstr>Office Theme</vt:lpstr>
      <vt:lpstr>Upplands Golfförbund</vt:lpstr>
      <vt:lpstr>Mycket välkomna till Ordförandekonferensen       28-29 augusti</vt:lpstr>
      <vt:lpstr>PowerPoint-presentation</vt:lpstr>
      <vt:lpstr>Deltagarlista</vt:lpstr>
      <vt:lpstr>Deltagare från UGF</vt:lpstr>
      <vt:lpstr>Preliminärt program</vt:lpstr>
      <vt:lpstr>Program Lördag 28/8</vt:lpstr>
      <vt:lpstr>Ålands Golfklubb</vt:lpstr>
      <vt:lpstr>Startlista</vt:lpstr>
      <vt:lpstr>Stolta samarbetspartners</vt:lpstr>
      <vt:lpstr>PowerPoint-presentation</vt:lpstr>
      <vt:lpstr>Agenda</vt:lpstr>
      <vt:lpstr>Fortsatt ökning (9aug)</vt:lpstr>
      <vt:lpstr>PowerPoint-presentation</vt:lpstr>
      <vt:lpstr>Medlemsstatistik Uppland</vt:lpstr>
      <vt:lpstr>Medlemsstatistik</vt:lpstr>
      <vt:lpstr>Medlemsstatistik</vt:lpstr>
      <vt:lpstr>PowerPoint-presentation</vt:lpstr>
      <vt:lpstr>Tävlingsverksamheten</vt:lpstr>
      <vt:lpstr>Överenskommelser </vt:lpstr>
      <vt:lpstr>Överenskommelser</vt:lpstr>
      <vt:lpstr>Överenskommelser</vt:lpstr>
      <vt:lpstr>Idrottskonsulenter</vt:lpstr>
      <vt:lpstr>PowerPoint-presentation</vt:lpstr>
      <vt:lpstr>PowerPoint-presentation</vt:lpstr>
      <vt:lpstr>PowerPoint-presentation</vt:lpstr>
      <vt:lpstr>PowerPoint-presentation</vt:lpstr>
      <vt:lpstr>Eckerölinjen/UGF Tour</vt:lpstr>
      <vt:lpstr>Upplands Golfförbund/Eckerölinjen Golf Tour</vt:lpstr>
      <vt:lpstr>Frågor och svar UGF/Eckerölinjen Golf Tour 2021</vt:lpstr>
      <vt:lpstr>Frågor och svar UGF/Eckerölinjen Golf Tour 2021</vt:lpstr>
      <vt:lpstr>ERFA möte Gävle frågor</vt:lpstr>
      <vt:lpstr>ERFA möte frågor</vt:lpstr>
      <vt:lpstr>ERFA mötet frågor</vt:lpstr>
      <vt:lpstr>Frågor</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Ståhl</dc:creator>
  <cp:lastModifiedBy>Hans Andersson</cp:lastModifiedBy>
  <cp:revision>118</cp:revision>
  <dcterms:created xsi:type="dcterms:W3CDTF">2015-01-13T06:46:34Z</dcterms:created>
  <dcterms:modified xsi:type="dcterms:W3CDTF">2021-08-29T15:19:38Z</dcterms:modified>
</cp:coreProperties>
</file>